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3" r:id="rId6"/>
    <p:sldId id="276" r:id="rId7"/>
    <p:sldId id="283" r:id="rId8"/>
    <p:sldId id="284" r:id="rId9"/>
    <p:sldId id="286" r:id="rId10"/>
    <p:sldId id="287" r:id="rId11"/>
    <p:sldId id="277" r:id="rId12"/>
    <p:sldId id="285" r:id="rId13"/>
    <p:sldId id="262" r:id="rId14"/>
    <p:sldId id="264" r:id="rId15"/>
  </p:sldIdLst>
  <p:sldSz cx="12192000" cy="6858000"/>
  <p:notesSz cx="6797675" cy="9926638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7"/>
    <a:srgbClr val="006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3225" autoAdjust="0"/>
  </p:normalViewPr>
  <p:slideViewPr>
    <p:cSldViewPr snapToGrid="0">
      <p:cViewPr varScale="1">
        <p:scale>
          <a:sx n="114" d="100"/>
          <a:sy n="114" d="100"/>
        </p:scale>
        <p:origin x="3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svg"/><Relationship Id="rId7" Type="http://schemas.openxmlformats.org/officeDocument/2006/relationships/image" Target="../media/image2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3.sv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83486"/>
            <a:ext cx="12207738" cy="4874514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5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4702" y="2128038"/>
            <a:ext cx="6890835" cy="1084135"/>
          </a:xfrm>
        </p:spPr>
        <p:txBody>
          <a:bodyPr wrap="none">
            <a:noAutofit/>
          </a:bodyPr>
          <a:lstStyle>
            <a:lvl1pPr algn="l">
              <a:defRPr sz="4815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703" y="3212173"/>
            <a:ext cx="8335699" cy="843762"/>
          </a:xfrm>
        </p:spPr>
        <p:txBody>
          <a:bodyPr wrap="none">
            <a:noAutofit/>
          </a:bodyPr>
          <a:lstStyle>
            <a:lvl1pPr marL="0" indent="0" algn="l">
              <a:buNone/>
              <a:defRPr sz="3612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05092" y="1043902"/>
            <a:ext cx="4765035" cy="68580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4703" y="5669547"/>
            <a:ext cx="7035321" cy="524378"/>
          </a:xfrm>
        </p:spPr>
        <p:txBody>
          <a:bodyPr wrap="none">
            <a:noAutofit/>
          </a:bodyPr>
          <a:lstStyle>
            <a:lvl1pPr>
              <a:buNone/>
              <a:defRPr sz="1806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Koht, kuupäev (Tallinnas, 1.01.2019)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4702" y="4986412"/>
            <a:ext cx="7007587" cy="289103"/>
          </a:xfrm>
        </p:spPr>
        <p:txBody>
          <a:bodyPr wrap="none">
            <a:noAutofit/>
          </a:bodyPr>
          <a:lstStyle>
            <a:lvl1pPr>
              <a:buNone/>
              <a:defRPr sz="1806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4702" y="4513384"/>
            <a:ext cx="7007587" cy="433406"/>
          </a:xfrm>
        </p:spPr>
        <p:txBody>
          <a:bodyPr wrap="none">
            <a:noAutofit/>
          </a:bodyPr>
          <a:lstStyle>
            <a:lvl1pPr>
              <a:buNone/>
              <a:defRPr sz="2408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C4F74C-065A-4915-A423-69C10E882B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17" y="433607"/>
            <a:ext cx="2167295" cy="10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4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1">
    <p:bg>
      <p:bgPr>
        <a:solidFill>
          <a:srgbClr val="006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4702" y="1445354"/>
            <a:ext cx="6890835" cy="1084135"/>
          </a:xfrm>
        </p:spPr>
        <p:txBody>
          <a:bodyPr wrap="none">
            <a:noAutofit/>
          </a:bodyPr>
          <a:lstStyle>
            <a:lvl1pPr algn="l">
              <a:defRPr sz="4815"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703" y="2529369"/>
            <a:ext cx="8335699" cy="2343468"/>
          </a:xfrm>
        </p:spPr>
        <p:txBody>
          <a:bodyPr wrap="square">
            <a:noAutofit/>
          </a:bodyPr>
          <a:lstStyle>
            <a:lvl1pPr marL="0" indent="0" algn="l">
              <a:buNone/>
              <a:defRPr sz="3612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</a:t>
            </a:r>
          </a:p>
        </p:txBody>
      </p:sp>
      <p:pic>
        <p:nvPicPr>
          <p:cNvPr id="31" name="Picture 30" descr="kolm lõvi_sinis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05092" y="-40233"/>
            <a:ext cx="4765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7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heleht teema">
    <p:bg>
      <p:bgPr>
        <a:solidFill>
          <a:srgbClr val="006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374463A-A232-4EA5-8251-E91DBD8FE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1" y="2880000"/>
            <a:ext cx="11515725" cy="3543300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4702" y="1445354"/>
            <a:ext cx="6890835" cy="1084135"/>
          </a:xfrm>
        </p:spPr>
        <p:txBody>
          <a:bodyPr wrap="none">
            <a:noAutofit/>
          </a:bodyPr>
          <a:lstStyle>
            <a:lvl1pPr algn="l">
              <a:defRPr sz="4815"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703" y="2529369"/>
            <a:ext cx="8335699" cy="2343468"/>
          </a:xfrm>
        </p:spPr>
        <p:txBody>
          <a:bodyPr wrap="square">
            <a:noAutofit/>
          </a:bodyPr>
          <a:lstStyle>
            <a:lvl1pPr marL="0" indent="0" algn="l">
              <a:buNone/>
              <a:defRPr sz="3612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</a:t>
            </a:r>
          </a:p>
        </p:txBody>
      </p:sp>
    </p:spTree>
    <p:extLst>
      <p:ext uri="{BB962C8B-B14F-4D97-AF65-F5344CB8AC3E}">
        <p14:creationId xmlns:p14="http://schemas.microsoft.com/office/powerpoint/2010/main" val="416568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heleht aktsent">
    <p:bg>
      <p:bgPr>
        <a:solidFill>
          <a:srgbClr val="F15A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374463A-A232-4EA5-8251-E91DBD8FE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1" y="2880000"/>
            <a:ext cx="11515725" cy="3543300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4702" y="1445354"/>
            <a:ext cx="6890835" cy="1084135"/>
          </a:xfrm>
        </p:spPr>
        <p:txBody>
          <a:bodyPr wrap="none">
            <a:noAutofit/>
          </a:bodyPr>
          <a:lstStyle>
            <a:lvl1pPr algn="l">
              <a:defRPr sz="4815"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703" y="2529369"/>
            <a:ext cx="8335699" cy="2343468"/>
          </a:xfrm>
        </p:spPr>
        <p:txBody>
          <a:bodyPr wrap="square">
            <a:noAutofit/>
          </a:bodyPr>
          <a:lstStyle>
            <a:lvl1pPr marL="0" indent="0" algn="l">
              <a:buNone/>
              <a:defRPr sz="3612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</a:t>
            </a:r>
          </a:p>
        </p:txBody>
      </p:sp>
    </p:spTree>
    <p:extLst>
      <p:ext uri="{BB962C8B-B14F-4D97-AF65-F5344CB8AC3E}">
        <p14:creationId xmlns:p14="http://schemas.microsoft.com/office/powerpoint/2010/main" val="342865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loodus_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F163757-B200-41F8-A670-6DE295617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3428999"/>
            <a:ext cx="12171621" cy="3531835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4702" y="1445354"/>
            <a:ext cx="6890835" cy="1084135"/>
          </a:xfrm>
        </p:spPr>
        <p:txBody>
          <a:bodyPr wrap="none">
            <a:noAutofit/>
          </a:bodyPr>
          <a:lstStyle>
            <a:lvl1pPr algn="l">
              <a:defRPr sz="4815"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703" y="2529369"/>
            <a:ext cx="8335699" cy="2343468"/>
          </a:xfrm>
        </p:spPr>
        <p:txBody>
          <a:bodyPr wrap="square">
            <a:noAutofit/>
          </a:bodyPr>
          <a:lstStyle>
            <a:lvl1pPr marL="0" indent="0" algn="l">
              <a:buNone/>
              <a:defRPr sz="3612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</a:t>
            </a:r>
          </a:p>
        </p:txBody>
      </p:sp>
    </p:spTree>
    <p:extLst>
      <p:ext uri="{BB962C8B-B14F-4D97-AF65-F5344CB8AC3E}">
        <p14:creationId xmlns:p14="http://schemas.microsoft.com/office/powerpoint/2010/main" val="4039572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te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85D5877-8BE6-4DCB-A1D2-8766E5E21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71179" y="-213820"/>
            <a:ext cx="8083337" cy="728563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809518E-7BA2-4941-85AA-0B9799B759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378" y="352975"/>
            <a:ext cx="4612845" cy="4399647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5760000" y="1445354"/>
            <a:ext cx="5382133" cy="1084135"/>
          </a:xfrm>
        </p:spPr>
        <p:txBody>
          <a:bodyPr wrap="none">
            <a:noAutofit/>
          </a:bodyPr>
          <a:lstStyle>
            <a:lvl1pPr algn="l">
              <a:defRPr sz="4815" b="1" baseline="0">
                <a:solidFill>
                  <a:srgbClr val="006EB5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00" y="2529369"/>
            <a:ext cx="5382133" cy="2343468"/>
          </a:xfrm>
        </p:spPr>
        <p:txBody>
          <a:bodyPr wrap="square">
            <a:noAutofit/>
          </a:bodyPr>
          <a:lstStyle>
            <a:lvl1pPr marL="0" indent="0" algn="l">
              <a:buNone/>
              <a:defRPr sz="3612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</a:t>
            </a:r>
            <a:br>
              <a:rPr lang="en-US" dirty="0"/>
            </a:br>
            <a:r>
              <a:rPr lang="et-EE" dirty="0"/>
              <a:t>ka ühe mõtte või idee rõhutamiseks! </a:t>
            </a:r>
          </a:p>
        </p:txBody>
      </p:sp>
    </p:spTree>
    <p:extLst>
      <p:ext uri="{BB962C8B-B14F-4D97-AF65-F5344CB8AC3E}">
        <p14:creationId xmlns:p14="http://schemas.microsoft.com/office/powerpoint/2010/main" val="1856678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lood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5E888E1-B317-4E94-87CD-D76DBC496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3429000"/>
            <a:ext cx="12207738" cy="3542315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4702" y="1445354"/>
            <a:ext cx="6890835" cy="1084135"/>
          </a:xfrm>
        </p:spPr>
        <p:txBody>
          <a:bodyPr wrap="none">
            <a:noAutofit/>
          </a:bodyPr>
          <a:lstStyle>
            <a:lvl1pPr algn="l">
              <a:defRPr sz="4815" b="1" baseline="0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703" y="2529369"/>
            <a:ext cx="8335699" cy="2343468"/>
          </a:xfrm>
        </p:spPr>
        <p:txBody>
          <a:bodyPr wrap="square">
            <a:noAutofit/>
          </a:bodyPr>
          <a:lstStyle>
            <a:lvl1pPr marL="0" indent="0" algn="l">
              <a:buNone/>
              <a:defRPr sz="3612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 </a:t>
            </a:r>
          </a:p>
        </p:txBody>
      </p:sp>
    </p:spTree>
    <p:extLst>
      <p:ext uri="{BB962C8B-B14F-4D97-AF65-F5344CB8AC3E}">
        <p14:creationId xmlns:p14="http://schemas.microsoft.com/office/powerpoint/2010/main" val="3717667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F163757-B200-41F8-A670-6DE295617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3428999"/>
            <a:ext cx="12171621" cy="3531835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986467" y="1445353"/>
            <a:ext cx="9166554" cy="4007366"/>
          </a:xfrm>
        </p:spPr>
        <p:txBody>
          <a:bodyPr wrap="none" anchor="t" anchorCtr="0">
            <a:noAutofit/>
          </a:bodyPr>
          <a:lstStyle>
            <a:lvl1pPr algn="l">
              <a:defRPr sz="4815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Tsitaat ilma jutumärgita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33C459-01D6-4AD3-916F-CE54DBD3CF73}"/>
              </a:ext>
            </a:extLst>
          </p:cNvPr>
          <p:cNvSpPr txBox="1"/>
          <p:nvPr userDrawn="1"/>
        </p:nvSpPr>
        <p:spPr>
          <a:xfrm>
            <a:off x="578268" y="-1156282"/>
            <a:ext cx="1616601" cy="56466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t-EE" sz="26086" b="1" dirty="0">
                <a:solidFill>
                  <a:schemeClr val="bg1"/>
                </a:solidFill>
                <a:latin typeface="Arial Narrow" panose="020B0606020202030204" pitchFamily="34" charset="0"/>
                <a:ea typeface="Roboto Black" panose="02000000000000000000" pitchFamily="2" charset="0"/>
              </a:rPr>
              <a:t>„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65BCEDE-4C4B-4E4D-9C70-924110926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467" y="5445055"/>
            <a:ext cx="9166554" cy="874973"/>
          </a:xfrm>
        </p:spPr>
        <p:txBody>
          <a:bodyPr wrap="none">
            <a:noAutofit/>
          </a:bodyPr>
          <a:lstStyle>
            <a:lvl1pPr marL="0" indent="0" algn="l">
              <a:buNone/>
              <a:defRPr sz="3612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– Tsitaadi autor</a:t>
            </a:r>
          </a:p>
        </p:txBody>
      </p:sp>
    </p:spTree>
    <p:extLst>
      <p:ext uri="{BB962C8B-B14F-4D97-AF65-F5344CB8AC3E}">
        <p14:creationId xmlns:p14="http://schemas.microsoft.com/office/powerpoint/2010/main" val="46335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sita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986467" y="1445353"/>
            <a:ext cx="9166554" cy="4007366"/>
          </a:xfrm>
        </p:spPr>
        <p:txBody>
          <a:bodyPr wrap="none" anchor="t" anchorCtr="0">
            <a:noAutofit/>
          </a:bodyPr>
          <a:lstStyle>
            <a:lvl1pPr algn="l">
              <a:defRPr sz="4815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Tsitaat ilma jutumärgita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33C459-01D6-4AD3-916F-CE54DBD3CF73}"/>
              </a:ext>
            </a:extLst>
          </p:cNvPr>
          <p:cNvSpPr txBox="1"/>
          <p:nvPr userDrawn="1"/>
        </p:nvSpPr>
        <p:spPr>
          <a:xfrm>
            <a:off x="578268" y="-1156282"/>
            <a:ext cx="1616601" cy="56466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t-EE" sz="26086" b="1" dirty="0">
                <a:solidFill>
                  <a:schemeClr val="bg1"/>
                </a:solidFill>
                <a:latin typeface="Arial Narrow" panose="020B0606020202030204" pitchFamily="34" charset="0"/>
                <a:ea typeface="Roboto Black" panose="02000000000000000000" pitchFamily="2" charset="0"/>
              </a:rPr>
              <a:t>„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65BCEDE-4C4B-4E4D-9C70-924110926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467" y="5445055"/>
            <a:ext cx="9166554" cy="874973"/>
          </a:xfrm>
        </p:spPr>
        <p:txBody>
          <a:bodyPr wrap="none">
            <a:noAutofit/>
          </a:bodyPr>
          <a:lstStyle>
            <a:lvl1pPr marL="0" indent="0" algn="l">
              <a:buNone/>
              <a:defRPr sz="3612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– Tsitaadi autor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3F3676-B46A-4FC3-BAAA-21C48D4C5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3022" y="1283054"/>
            <a:ext cx="3866444" cy="51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26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6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149540" y="-184784"/>
            <a:ext cx="14752319" cy="72998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reflection stA="95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5"/>
          </a:p>
        </p:txBody>
      </p:sp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4703" y="2633968"/>
            <a:ext cx="9563832" cy="1373238"/>
          </a:xfrm>
        </p:spPr>
        <p:txBody>
          <a:bodyPr wrap="none">
            <a:noAutofit/>
          </a:bodyPr>
          <a:lstStyle>
            <a:lvl1pPr algn="l">
              <a:defRPr sz="4815"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Vaheslaidide taustaks võib kasutada </a:t>
            </a:r>
            <a:br>
              <a:rPr lang="et-EE" dirty="0"/>
            </a:br>
            <a:r>
              <a:rPr lang="et-EE" dirty="0"/>
              <a:t>temaatilisi fotosid</a:t>
            </a:r>
          </a:p>
        </p:txBody>
      </p:sp>
    </p:spTree>
    <p:extLst>
      <p:ext uri="{BB962C8B-B14F-4D97-AF65-F5344CB8AC3E}">
        <p14:creationId xmlns:p14="http://schemas.microsoft.com/office/powerpoint/2010/main" val="330585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aheslai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0" cy="6749313"/>
          </a:xfrm>
        </p:spPr>
        <p:txBody>
          <a:bodyPr/>
          <a:lstStyle>
            <a:lvl1pPr marL="0" indent="0">
              <a:buNone/>
              <a:defRPr sz="4314"/>
            </a:lvl1pPr>
            <a:lvl2pPr marL="609488" indent="0">
              <a:buNone/>
              <a:defRPr sz="3713"/>
            </a:lvl2pPr>
            <a:lvl3pPr marL="1218974" indent="0">
              <a:buNone/>
              <a:defRPr sz="3210"/>
            </a:lvl3pPr>
            <a:lvl4pPr marL="1828463" indent="0">
              <a:buNone/>
              <a:defRPr sz="2709"/>
            </a:lvl4pPr>
            <a:lvl5pPr marL="2437950" indent="0">
              <a:buNone/>
              <a:defRPr sz="2709"/>
            </a:lvl5pPr>
            <a:lvl6pPr marL="3047437" indent="0">
              <a:buNone/>
              <a:defRPr sz="2709"/>
            </a:lvl6pPr>
            <a:lvl7pPr marL="3656924" indent="0">
              <a:buNone/>
              <a:defRPr sz="2709"/>
            </a:lvl7pPr>
            <a:lvl8pPr marL="4266412" indent="0">
              <a:buNone/>
              <a:defRPr sz="2709"/>
            </a:lvl8pPr>
            <a:lvl9pPr marL="4875899" indent="0">
              <a:buNone/>
              <a:defRPr sz="2709"/>
            </a:lvl9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3796" y="1766660"/>
            <a:ext cx="9265766" cy="1578598"/>
          </a:xfrm>
        </p:spPr>
        <p:txBody>
          <a:bodyPr anchor="b">
            <a:noAutofit/>
          </a:bodyPr>
          <a:lstStyle>
            <a:lvl1pPr algn="l">
              <a:defRPr sz="4815" b="1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Vaheslaidide taustaks võib kasutada temaatilisi koloreeritud fotosid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53796" y="3345257"/>
            <a:ext cx="9265766" cy="804863"/>
          </a:xfrm>
        </p:spPr>
        <p:txBody>
          <a:bodyPr>
            <a:normAutofit/>
          </a:bodyPr>
          <a:lstStyle>
            <a:lvl1pPr marL="0" indent="0">
              <a:buNone/>
              <a:defRPr sz="2408"/>
            </a:lvl1pPr>
            <a:lvl2pPr marL="609488" indent="0">
              <a:buNone/>
              <a:defRPr sz="1605"/>
            </a:lvl2pPr>
            <a:lvl3pPr marL="1218974" indent="0">
              <a:buNone/>
              <a:defRPr sz="1304"/>
            </a:lvl3pPr>
            <a:lvl4pPr marL="1828463" indent="0">
              <a:buNone/>
              <a:defRPr sz="1204"/>
            </a:lvl4pPr>
            <a:lvl5pPr marL="2437950" indent="0">
              <a:buNone/>
              <a:defRPr sz="1204"/>
            </a:lvl5pPr>
            <a:lvl6pPr marL="3047437" indent="0">
              <a:buNone/>
              <a:defRPr sz="1204"/>
            </a:lvl6pPr>
            <a:lvl7pPr marL="3656924" indent="0">
              <a:buNone/>
              <a:defRPr sz="1204"/>
            </a:lvl7pPr>
            <a:lvl8pPr marL="4266412" indent="0">
              <a:buNone/>
              <a:defRPr sz="1204"/>
            </a:lvl8pPr>
            <a:lvl9pPr marL="4875899" indent="0">
              <a:buNone/>
              <a:defRPr sz="1204"/>
            </a:lvl9pPr>
          </a:lstStyle>
          <a:p>
            <a:r>
              <a:rPr lang="et-EE" dirty="0"/>
              <a:t>Vaheslaide võib kasutada ka ühe mõtte või idee rõhutamiseks!</a:t>
            </a:r>
          </a:p>
        </p:txBody>
      </p:sp>
    </p:spTree>
    <p:extLst>
      <p:ext uri="{BB962C8B-B14F-4D97-AF65-F5344CB8AC3E}">
        <p14:creationId xmlns:p14="http://schemas.microsoft.com/office/powerpoint/2010/main" val="330399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83486"/>
            <a:ext cx="12207738" cy="4874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5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053EF29-D5D0-4736-B2FE-DF39A6200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3428999"/>
            <a:ext cx="12171621" cy="3531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4702" y="2128038"/>
            <a:ext cx="6890835" cy="1084135"/>
          </a:xfrm>
        </p:spPr>
        <p:txBody>
          <a:bodyPr wrap="none">
            <a:noAutofit/>
          </a:bodyPr>
          <a:lstStyle>
            <a:lvl1pPr algn="l">
              <a:defRPr sz="4815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703" y="3212173"/>
            <a:ext cx="8335699" cy="843762"/>
          </a:xfrm>
        </p:spPr>
        <p:txBody>
          <a:bodyPr wrap="none">
            <a:noAutofit/>
          </a:bodyPr>
          <a:lstStyle>
            <a:lvl1pPr marL="0" indent="0" algn="l">
              <a:buNone/>
              <a:defRPr sz="3612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4703" y="5669547"/>
            <a:ext cx="7035321" cy="524378"/>
          </a:xfrm>
        </p:spPr>
        <p:txBody>
          <a:bodyPr wrap="none">
            <a:noAutofit/>
          </a:bodyPr>
          <a:lstStyle>
            <a:lvl1pPr>
              <a:buNone/>
              <a:defRPr sz="1806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Koht, kuupäev (Tallinnas, 1.01.2019)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4702" y="4986412"/>
            <a:ext cx="7007587" cy="289103"/>
          </a:xfrm>
        </p:spPr>
        <p:txBody>
          <a:bodyPr wrap="none">
            <a:noAutofit/>
          </a:bodyPr>
          <a:lstStyle>
            <a:lvl1pPr>
              <a:buNone/>
              <a:defRPr sz="1806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4702" y="4513384"/>
            <a:ext cx="7007587" cy="433406"/>
          </a:xfrm>
        </p:spPr>
        <p:txBody>
          <a:bodyPr wrap="none">
            <a:noAutofit/>
          </a:bodyPr>
          <a:lstStyle>
            <a:lvl1pPr>
              <a:buNone/>
              <a:defRPr sz="2408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F2E9398-FE00-4C00-8997-32167B6E78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117" y="433607"/>
            <a:ext cx="2167295" cy="10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75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812"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n-US" dirty="0" err="1"/>
              <a:t>kujundamine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9751" y="6353607"/>
            <a:ext cx="605262" cy="365126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98" y="1600202"/>
            <a:ext cx="10972801" cy="4753405"/>
          </a:xfrm>
        </p:spPr>
        <p:txBody>
          <a:bodyPr/>
          <a:lstStyle>
            <a:lvl1pPr>
              <a:buClr>
                <a:srgbClr val="0064B9"/>
              </a:buClr>
              <a:defRPr sz="2406"/>
            </a:lvl1pPr>
            <a:lvl2pPr>
              <a:buClr>
                <a:srgbClr val="0064B9"/>
              </a:buClr>
              <a:defRPr sz="2406" baseline="0"/>
            </a:lvl2pPr>
            <a:lvl3pPr>
              <a:buClr>
                <a:srgbClr val="0064B9"/>
              </a:buClr>
              <a:defRPr sz="2709"/>
            </a:lvl3pPr>
            <a:lvl4pPr>
              <a:buClr>
                <a:srgbClr val="0064B9"/>
              </a:buClr>
              <a:defRPr sz="1805"/>
            </a:lvl4pPr>
            <a:lvl5pPr>
              <a:buClr>
                <a:srgbClr val="0064B9"/>
              </a:buClr>
              <a:defRPr sz="1805"/>
            </a:lvl5pPr>
            <a:lvl6pPr>
              <a:defRPr sz="2408"/>
            </a:lvl6pPr>
            <a:lvl7pPr>
              <a:defRPr sz="2408"/>
            </a:lvl7pPr>
            <a:lvl8pPr>
              <a:defRPr sz="2408"/>
            </a:lvl8pPr>
            <a:lvl9pPr>
              <a:defRPr sz="2408"/>
            </a:lvl9pPr>
          </a:lstStyle>
          <a:p>
            <a:pPr lvl="0"/>
            <a:r>
              <a:rPr lang="en-US" dirty="0" err="1"/>
              <a:t>Lähtuda</a:t>
            </a:r>
            <a:r>
              <a:rPr lang="en-US" dirty="0"/>
              <a:t> </a:t>
            </a:r>
            <a:r>
              <a:rPr lang="en-US" dirty="0" err="1"/>
              <a:t>stiiliraamatust</a:t>
            </a:r>
            <a:endParaRPr lang="en-US" dirty="0"/>
          </a:p>
          <a:p>
            <a:pPr lvl="1"/>
            <a:r>
              <a:rPr lang="en-US" dirty="0"/>
              <a:t>Font </a:t>
            </a:r>
            <a:r>
              <a:rPr lang="en-US" dirty="0" err="1"/>
              <a:t>Roboto</a:t>
            </a:r>
            <a:r>
              <a:rPr lang="en-US" dirty="0"/>
              <a:t> Condensed</a:t>
            </a:r>
            <a:r>
              <a:rPr lang="et-EE" dirty="0"/>
              <a:t> või </a:t>
            </a:r>
            <a:r>
              <a:rPr lang="et-EE" dirty="0" err="1"/>
              <a:t>Arial</a:t>
            </a:r>
            <a:r>
              <a:rPr lang="et-EE" dirty="0"/>
              <a:t> </a:t>
            </a:r>
            <a:r>
              <a:rPr lang="et-EE" dirty="0" err="1"/>
              <a:t>Narrow</a:t>
            </a:r>
            <a:endParaRPr lang="en-US" dirty="0"/>
          </a:p>
          <a:p>
            <a:pPr lvl="3"/>
            <a:r>
              <a:rPr lang="en-US" dirty="0" err="1"/>
              <a:t>Pealkirjad</a:t>
            </a:r>
            <a:r>
              <a:rPr lang="en-US" dirty="0"/>
              <a:t> on 48pt Light, </a:t>
            </a:r>
            <a:r>
              <a:rPr lang="en-US" dirty="0" err="1"/>
              <a:t>sisutekstid</a:t>
            </a:r>
            <a:r>
              <a:rPr lang="en-US" dirty="0"/>
              <a:t> 24pt </a:t>
            </a:r>
            <a:r>
              <a:rPr lang="en-US" dirty="0" err="1"/>
              <a:t>või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 err="1"/>
              <a:t>Igale</a:t>
            </a:r>
            <a:r>
              <a:rPr lang="en-US" dirty="0"/>
              <a:t> </a:t>
            </a:r>
            <a:r>
              <a:rPr lang="en-US" dirty="0" err="1"/>
              <a:t>slaidile</a:t>
            </a:r>
            <a:r>
              <a:rPr lang="en-US" dirty="0"/>
              <a:t> </a:t>
            </a:r>
            <a:r>
              <a:rPr lang="en-US" dirty="0" err="1"/>
              <a:t>paigutada</a:t>
            </a:r>
            <a:r>
              <a:rPr lang="en-US" dirty="0"/>
              <a:t> </a:t>
            </a:r>
            <a:r>
              <a:rPr lang="en-US" dirty="0" err="1"/>
              <a:t>mõõdukas</a:t>
            </a:r>
            <a:r>
              <a:rPr lang="en-US" dirty="0"/>
              <a:t> </a:t>
            </a:r>
            <a:r>
              <a:rPr lang="en-US" dirty="0" err="1"/>
              <a:t>kogus</a:t>
            </a:r>
            <a:r>
              <a:rPr lang="en-US" dirty="0"/>
              <a:t> </a:t>
            </a:r>
            <a:r>
              <a:rPr lang="en-US" dirty="0" err="1"/>
              <a:t>infot</a:t>
            </a:r>
            <a:endParaRPr lang="et-EE" dirty="0"/>
          </a:p>
        </p:txBody>
      </p:sp>
      <p:sp>
        <p:nvSpPr>
          <p:cNvPr id="7" name="TextBox 6"/>
          <p:cNvSpPr txBox="1"/>
          <p:nvPr userDrawn="1"/>
        </p:nvSpPr>
        <p:spPr>
          <a:xfrm rot="-5400000">
            <a:off x="-487949" y="5621114"/>
            <a:ext cx="1532652" cy="34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5" dirty="0">
                <a:solidFill>
                  <a:schemeClr val="bg1">
                    <a:lumMod val="75000"/>
                  </a:schemeClr>
                </a:solidFill>
              </a:rPr>
              <a:t>Keskkonnaamet</a:t>
            </a:r>
          </a:p>
        </p:txBody>
      </p:sp>
    </p:spTree>
    <p:extLst>
      <p:ext uri="{BB962C8B-B14F-4D97-AF65-F5344CB8AC3E}">
        <p14:creationId xmlns:p14="http://schemas.microsoft.com/office/powerpoint/2010/main" val="3171981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slaid_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4C29E93-B116-47F4-91E9-44D381346C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1" y="2880000"/>
            <a:ext cx="11515725" cy="354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812"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n-US" dirty="0" err="1"/>
              <a:t>kujundamine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9751" y="6353607"/>
            <a:ext cx="605262" cy="365126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98" y="1600202"/>
            <a:ext cx="10972801" cy="4753405"/>
          </a:xfrm>
        </p:spPr>
        <p:txBody>
          <a:bodyPr/>
          <a:lstStyle>
            <a:lvl1pPr>
              <a:buClr>
                <a:srgbClr val="0064B9"/>
              </a:buClr>
              <a:defRPr sz="2406"/>
            </a:lvl1pPr>
            <a:lvl2pPr>
              <a:buClr>
                <a:srgbClr val="0064B9"/>
              </a:buClr>
              <a:defRPr sz="2406" baseline="0"/>
            </a:lvl2pPr>
            <a:lvl3pPr>
              <a:buClr>
                <a:srgbClr val="0064B9"/>
              </a:buClr>
              <a:defRPr sz="2709"/>
            </a:lvl3pPr>
            <a:lvl4pPr>
              <a:buClr>
                <a:srgbClr val="0064B9"/>
              </a:buClr>
              <a:defRPr sz="1805"/>
            </a:lvl4pPr>
            <a:lvl5pPr>
              <a:buClr>
                <a:srgbClr val="0064B9"/>
              </a:buClr>
              <a:defRPr sz="1805"/>
            </a:lvl5pPr>
            <a:lvl6pPr>
              <a:defRPr sz="2408"/>
            </a:lvl6pPr>
            <a:lvl7pPr>
              <a:defRPr sz="2408"/>
            </a:lvl7pPr>
            <a:lvl8pPr>
              <a:defRPr sz="2408"/>
            </a:lvl8pPr>
            <a:lvl9pPr>
              <a:defRPr sz="2408"/>
            </a:lvl9pPr>
          </a:lstStyle>
          <a:p>
            <a:pPr lvl="0"/>
            <a:r>
              <a:rPr lang="en-US" dirty="0" err="1"/>
              <a:t>Lähtuda</a:t>
            </a:r>
            <a:r>
              <a:rPr lang="en-US" dirty="0"/>
              <a:t> </a:t>
            </a:r>
            <a:r>
              <a:rPr lang="en-US" dirty="0" err="1"/>
              <a:t>stiiliraamatust</a:t>
            </a:r>
            <a:endParaRPr lang="en-US" dirty="0"/>
          </a:p>
          <a:p>
            <a:pPr lvl="1"/>
            <a:r>
              <a:rPr lang="en-US" dirty="0"/>
              <a:t>Font </a:t>
            </a:r>
            <a:r>
              <a:rPr lang="en-US" dirty="0" err="1"/>
              <a:t>Roboto</a:t>
            </a:r>
            <a:r>
              <a:rPr lang="en-US" dirty="0"/>
              <a:t> Condensed</a:t>
            </a:r>
            <a:r>
              <a:rPr lang="et-EE" dirty="0"/>
              <a:t> või </a:t>
            </a:r>
            <a:r>
              <a:rPr lang="et-EE" dirty="0" err="1"/>
              <a:t>Arial</a:t>
            </a:r>
            <a:r>
              <a:rPr lang="et-EE" dirty="0"/>
              <a:t> </a:t>
            </a:r>
            <a:r>
              <a:rPr lang="et-EE" dirty="0" err="1"/>
              <a:t>Narrow</a:t>
            </a:r>
            <a:endParaRPr lang="en-US" dirty="0"/>
          </a:p>
          <a:p>
            <a:pPr lvl="3"/>
            <a:r>
              <a:rPr lang="en-US" dirty="0" err="1"/>
              <a:t>Pealkirjad</a:t>
            </a:r>
            <a:r>
              <a:rPr lang="en-US" dirty="0"/>
              <a:t> on 48pt Light, </a:t>
            </a:r>
            <a:r>
              <a:rPr lang="en-US" dirty="0" err="1"/>
              <a:t>sisutekstid</a:t>
            </a:r>
            <a:r>
              <a:rPr lang="en-US" dirty="0"/>
              <a:t> 24pt </a:t>
            </a:r>
            <a:r>
              <a:rPr lang="en-US" dirty="0" err="1"/>
              <a:t>või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 err="1"/>
              <a:t>Igale</a:t>
            </a:r>
            <a:r>
              <a:rPr lang="en-US" dirty="0"/>
              <a:t> </a:t>
            </a:r>
            <a:r>
              <a:rPr lang="en-US" dirty="0" err="1"/>
              <a:t>slaidile</a:t>
            </a:r>
            <a:r>
              <a:rPr lang="en-US" dirty="0"/>
              <a:t> </a:t>
            </a:r>
            <a:r>
              <a:rPr lang="en-US" dirty="0" err="1"/>
              <a:t>paigutada</a:t>
            </a:r>
            <a:r>
              <a:rPr lang="en-US" dirty="0"/>
              <a:t> </a:t>
            </a:r>
            <a:r>
              <a:rPr lang="en-US" dirty="0" err="1"/>
              <a:t>mõõdukas</a:t>
            </a:r>
            <a:r>
              <a:rPr lang="en-US" dirty="0"/>
              <a:t> </a:t>
            </a:r>
            <a:r>
              <a:rPr lang="en-US" dirty="0" err="1"/>
              <a:t>kogus</a:t>
            </a:r>
            <a:r>
              <a:rPr lang="en-US" dirty="0"/>
              <a:t> </a:t>
            </a:r>
            <a:r>
              <a:rPr lang="en-US" dirty="0" err="1"/>
              <a:t>infot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90375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slaid_lood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775AEDD-2F7A-4395-9DA9-4A9934AF9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3429000"/>
            <a:ext cx="12207738" cy="3542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812"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n-US" dirty="0" err="1"/>
              <a:t>kujundamine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9751" y="6353607"/>
            <a:ext cx="605262" cy="365126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98" y="1600202"/>
            <a:ext cx="10972801" cy="4753405"/>
          </a:xfrm>
        </p:spPr>
        <p:txBody>
          <a:bodyPr/>
          <a:lstStyle>
            <a:lvl1pPr>
              <a:buClr>
                <a:srgbClr val="0064B9"/>
              </a:buClr>
              <a:defRPr sz="2406"/>
            </a:lvl1pPr>
            <a:lvl2pPr>
              <a:buClr>
                <a:srgbClr val="0064B9"/>
              </a:buClr>
              <a:defRPr sz="2406" baseline="0"/>
            </a:lvl2pPr>
            <a:lvl3pPr>
              <a:buClr>
                <a:srgbClr val="0064B9"/>
              </a:buClr>
              <a:defRPr sz="2709"/>
            </a:lvl3pPr>
            <a:lvl4pPr>
              <a:buClr>
                <a:srgbClr val="0064B9"/>
              </a:buClr>
              <a:defRPr sz="1805"/>
            </a:lvl4pPr>
            <a:lvl5pPr>
              <a:buClr>
                <a:srgbClr val="0064B9"/>
              </a:buClr>
              <a:defRPr sz="1805"/>
            </a:lvl5pPr>
            <a:lvl6pPr>
              <a:defRPr sz="2408"/>
            </a:lvl6pPr>
            <a:lvl7pPr>
              <a:defRPr sz="2408"/>
            </a:lvl7pPr>
            <a:lvl8pPr>
              <a:defRPr sz="2408"/>
            </a:lvl8pPr>
            <a:lvl9pPr>
              <a:defRPr sz="2408"/>
            </a:lvl9pPr>
          </a:lstStyle>
          <a:p>
            <a:pPr lvl="0"/>
            <a:r>
              <a:rPr lang="en-US" dirty="0" err="1"/>
              <a:t>Lähtuda</a:t>
            </a:r>
            <a:r>
              <a:rPr lang="en-US" dirty="0"/>
              <a:t> </a:t>
            </a:r>
            <a:r>
              <a:rPr lang="en-US" dirty="0" err="1"/>
              <a:t>stiiliraamatust</a:t>
            </a:r>
            <a:endParaRPr lang="en-US" dirty="0"/>
          </a:p>
          <a:p>
            <a:pPr lvl="1"/>
            <a:r>
              <a:rPr lang="en-US" dirty="0"/>
              <a:t>Font </a:t>
            </a:r>
            <a:r>
              <a:rPr lang="en-US" dirty="0" err="1"/>
              <a:t>Roboto</a:t>
            </a:r>
            <a:r>
              <a:rPr lang="en-US" dirty="0"/>
              <a:t> Condensed</a:t>
            </a:r>
            <a:r>
              <a:rPr lang="et-EE" dirty="0"/>
              <a:t> või </a:t>
            </a:r>
            <a:r>
              <a:rPr lang="et-EE" dirty="0" err="1"/>
              <a:t>Arial</a:t>
            </a:r>
            <a:r>
              <a:rPr lang="et-EE" dirty="0"/>
              <a:t> </a:t>
            </a:r>
            <a:r>
              <a:rPr lang="et-EE" dirty="0" err="1"/>
              <a:t>Narrow</a:t>
            </a:r>
            <a:endParaRPr lang="en-US" dirty="0"/>
          </a:p>
          <a:p>
            <a:pPr lvl="3"/>
            <a:r>
              <a:rPr lang="en-US" dirty="0" err="1"/>
              <a:t>Pealkirjad</a:t>
            </a:r>
            <a:r>
              <a:rPr lang="en-US" dirty="0"/>
              <a:t> on 48pt Light, </a:t>
            </a:r>
            <a:r>
              <a:rPr lang="en-US" dirty="0" err="1"/>
              <a:t>sisutekstid</a:t>
            </a:r>
            <a:r>
              <a:rPr lang="en-US" dirty="0"/>
              <a:t> 24pt </a:t>
            </a:r>
            <a:r>
              <a:rPr lang="en-US" dirty="0" err="1"/>
              <a:t>või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 err="1"/>
              <a:t>Igale</a:t>
            </a:r>
            <a:r>
              <a:rPr lang="en-US" dirty="0"/>
              <a:t> </a:t>
            </a:r>
            <a:r>
              <a:rPr lang="en-US" dirty="0" err="1"/>
              <a:t>slaidile</a:t>
            </a:r>
            <a:r>
              <a:rPr lang="en-US" dirty="0"/>
              <a:t> </a:t>
            </a:r>
            <a:r>
              <a:rPr lang="en-US" dirty="0" err="1"/>
              <a:t>paigutada</a:t>
            </a:r>
            <a:r>
              <a:rPr lang="en-US" dirty="0"/>
              <a:t> </a:t>
            </a:r>
            <a:r>
              <a:rPr lang="en-US" dirty="0" err="1"/>
              <a:t>mõõdukas</a:t>
            </a:r>
            <a:r>
              <a:rPr lang="en-US" dirty="0"/>
              <a:t> </a:t>
            </a:r>
            <a:r>
              <a:rPr lang="en-US" dirty="0" err="1"/>
              <a:t>kogus</a:t>
            </a:r>
            <a:r>
              <a:rPr lang="en-US" dirty="0"/>
              <a:t> </a:t>
            </a:r>
            <a:r>
              <a:rPr lang="en-US" dirty="0" err="1"/>
              <a:t>infot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53959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2 tulb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812"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99" y="1600202"/>
            <a:ext cx="5384801" cy="4756149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2406"/>
            </a:lvl1pPr>
            <a:lvl2pPr>
              <a:buClr>
                <a:srgbClr val="0064B9"/>
              </a:buClr>
              <a:defRPr sz="2406"/>
            </a:lvl2pPr>
            <a:lvl3pPr>
              <a:buClr>
                <a:srgbClr val="0064B9"/>
              </a:buClr>
              <a:defRPr sz="1805"/>
            </a:lvl3pPr>
            <a:lvl4pPr>
              <a:buClr>
                <a:srgbClr val="0064B9"/>
              </a:buClr>
              <a:defRPr sz="1805"/>
            </a:lvl4pPr>
            <a:lvl5pPr>
              <a:buClr>
                <a:srgbClr val="0064B9"/>
              </a:buClr>
              <a:defRPr sz="1805"/>
            </a:lvl5pPr>
            <a:lvl6pPr>
              <a:defRPr sz="2408"/>
            </a:lvl6pPr>
            <a:lvl7pPr>
              <a:defRPr sz="2408"/>
            </a:lvl7pPr>
            <a:lvl8pPr>
              <a:defRPr sz="2408"/>
            </a:lvl8pPr>
            <a:lvl9pPr>
              <a:defRPr sz="2408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9751" y="6353607"/>
            <a:ext cx="605262" cy="365126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09698" y="1611231"/>
            <a:ext cx="5384801" cy="4756149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2406"/>
            </a:lvl1pPr>
            <a:lvl2pPr>
              <a:buClr>
                <a:srgbClr val="0064B9"/>
              </a:buClr>
              <a:defRPr sz="2406"/>
            </a:lvl2pPr>
            <a:lvl3pPr>
              <a:buClr>
                <a:srgbClr val="0064B9"/>
              </a:buClr>
              <a:defRPr sz="1805"/>
            </a:lvl3pPr>
            <a:lvl4pPr>
              <a:buClr>
                <a:srgbClr val="0064B9"/>
              </a:buClr>
              <a:defRPr sz="1805"/>
            </a:lvl4pPr>
            <a:lvl5pPr>
              <a:buClr>
                <a:srgbClr val="0064B9"/>
              </a:buClr>
              <a:defRPr sz="1805"/>
            </a:lvl5pPr>
            <a:lvl6pPr>
              <a:defRPr sz="2408"/>
            </a:lvl6pPr>
            <a:lvl7pPr>
              <a:defRPr sz="2408"/>
            </a:lvl7pPr>
            <a:lvl8pPr>
              <a:defRPr sz="2408"/>
            </a:lvl8pPr>
            <a:lvl9pPr>
              <a:defRPr sz="2408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-5400000">
            <a:off x="-487949" y="5621114"/>
            <a:ext cx="1532652" cy="34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5" dirty="0">
                <a:solidFill>
                  <a:schemeClr val="bg1">
                    <a:lumMod val="75000"/>
                  </a:schemeClr>
                </a:solidFill>
              </a:rPr>
              <a:t>Keskkonnaamet</a:t>
            </a:r>
          </a:p>
        </p:txBody>
      </p:sp>
    </p:spTree>
    <p:extLst>
      <p:ext uri="{BB962C8B-B14F-4D97-AF65-F5344CB8AC3E}">
        <p14:creationId xmlns:p14="http://schemas.microsoft.com/office/powerpoint/2010/main" val="2179396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kolme tulb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812"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  <a:endParaRPr lang="et-EE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9751" y="6353607"/>
            <a:ext cx="605262" cy="365126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337031" y="1587626"/>
            <a:ext cx="3535835" cy="4756149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2406"/>
            </a:lvl1pPr>
            <a:lvl2pPr>
              <a:buClr>
                <a:srgbClr val="0064B9"/>
              </a:buClr>
              <a:defRPr sz="2406"/>
            </a:lvl2pPr>
            <a:lvl3pPr>
              <a:buClr>
                <a:srgbClr val="0064B9"/>
              </a:buClr>
              <a:defRPr sz="1805"/>
            </a:lvl3pPr>
            <a:lvl4pPr>
              <a:buClr>
                <a:srgbClr val="0064B9"/>
              </a:buClr>
              <a:defRPr sz="1805"/>
            </a:lvl4pPr>
            <a:lvl5pPr>
              <a:buClr>
                <a:srgbClr val="0064B9"/>
              </a:buClr>
              <a:defRPr sz="1805"/>
            </a:lvl5pPr>
            <a:lvl6pPr>
              <a:defRPr sz="2408"/>
            </a:lvl6pPr>
            <a:lvl7pPr>
              <a:defRPr sz="2408"/>
            </a:lvl7pPr>
            <a:lvl8pPr>
              <a:defRPr sz="2408"/>
            </a:lvl8pPr>
            <a:lvl9pPr>
              <a:defRPr sz="2408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8046567" y="1600202"/>
            <a:ext cx="3535835" cy="4756149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2406"/>
            </a:lvl1pPr>
            <a:lvl2pPr>
              <a:buClr>
                <a:srgbClr val="0064B9"/>
              </a:buClr>
              <a:defRPr sz="2406"/>
            </a:lvl2pPr>
            <a:lvl3pPr>
              <a:buClr>
                <a:srgbClr val="0064B9"/>
              </a:buClr>
              <a:defRPr sz="1805"/>
            </a:lvl3pPr>
            <a:lvl4pPr>
              <a:buClr>
                <a:srgbClr val="0064B9"/>
              </a:buClr>
              <a:defRPr sz="1805"/>
            </a:lvl4pPr>
            <a:lvl5pPr>
              <a:buClr>
                <a:srgbClr val="0064B9"/>
              </a:buClr>
              <a:defRPr sz="1805"/>
            </a:lvl5pPr>
            <a:lvl6pPr>
              <a:defRPr sz="2408"/>
            </a:lvl6pPr>
            <a:lvl7pPr>
              <a:defRPr sz="2408"/>
            </a:lvl7pPr>
            <a:lvl8pPr>
              <a:defRPr sz="2408"/>
            </a:lvl8pPr>
            <a:lvl9pPr>
              <a:defRPr sz="2408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09601" y="1597458"/>
            <a:ext cx="3535835" cy="4756149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2406"/>
            </a:lvl1pPr>
            <a:lvl2pPr>
              <a:buClr>
                <a:srgbClr val="0064B9"/>
              </a:buClr>
              <a:defRPr sz="2406"/>
            </a:lvl2pPr>
            <a:lvl3pPr>
              <a:buClr>
                <a:srgbClr val="0064B9"/>
              </a:buClr>
              <a:defRPr sz="1805"/>
            </a:lvl3pPr>
            <a:lvl4pPr>
              <a:buClr>
                <a:srgbClr val="0064B9"/>
              </a:buClr>
              <a:defRPr sz="1805"/>
            </a:lvl4pPr>
            <a:lvl5pPr>
              <a:buClr>
                <a:srgbClr val="0064B9"/>
              </a:buClr>
              <a:defRPr sz="1805"/>
            </a:lvl5pPr>
            <a:lvl6pPr>
              <a:defRPr sz="2408"/>
            </a:lvl6pPr>
            <a:lvl7pPr>
              <a:defRPr sz="2408"/>
            </a:lvl7pPr>
            <a:lvl8pPr>
              <a:defRPr sz="2408"/>
            </a:lvl8pPr>
            <a:lvl9pPr>
              <a:defRPr sz="2408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-5400000">
            <a:off x="-487949" y="5621114"/>
            <a:ext cx="1532652" cy="34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5" dirty="0">
                <a:solidFill>
                  <a:schemeClr val="bg1">
                    <a:lumMod val="75000"/>
                  </a:schemeClr>
                </a:solidFill>
              </a:rPr>
              <a:t>Keskkonnaamet</a:t>
            </a:r>
          </a:p>
        </p:txBody>
      </p:sp>
    </p:spTree>
    <p:extLst>
      <p:ext uri="{BB962C8B-B14F-4D97-AF65-F5344CB8AC3E}">
        <p14:creationId xmlns:p14="http://schemas.microsoft.com/office/powerpoint/2010/main" val="139764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-1" y="1417639"/>
            <a:ext cx="12192000" cy="5440360"/>
          </a:xfrm>
        </p:spPr>
        <p:txBody>
          <a:bodyPr/>
          <a:lstStyle>
            <a:lvl1pPr marL="0" indent="0">
              <a:buNone/>
              <a:defRPr sz="3210"/>
            </a:lvl1pPr>
            <a:lvl2pPr>
              <a:defRPr sz="2709"/>
            </a:lvl2pPr>
            <a:lvl3pPr>
              <a:defRPr sz="2408"/>
            </a:lvl3pPr>
            <a:lvl4pPr>
              <a:defRPr sz="2106"/>
            </a:lvl4pPr>
            <a:lvl5pPr>
              <a:defRPr sz="2106"/>
            </a:lvl5pPr>
            <a:lvl6pPr>
              <a:defRPr sz="2106"/>
            </a:lvl6pPr>
            <a:lvl7pPr>
              <a:defRPr sz="2106"/>
            </a:lvl7pPr>
            <a:lvl8pPr>
              <a:defRPr sz="2106"/>
            </a:lvl8pPr>
            <a:lvl9pPr>
              <a:defRPr sz="2106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TextBox 10"/>
          <p:cNvSpPr txBox="1"/>
          <p:nvPr userDrawn="1"/>
        </p:nvSpPr>
        <p:spPr>
          <a:xfrm rot="-5400000">
            <a:off x="-487949" y="5621114"/>
            <a:ext cx="1532652" cy="34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5" dirty="0">
                <a:solidFill>
                  <a:schemeClr val="bg1">
                    <a:lumMod val="75000"/>
                  </a:schemeClr>
                </a:solidFill>
              </a:rPr>
              <a:t>Keskkonnaamet</a:t>
            </a:r>
          </a:p>
        </p:txBody>
      </p:sp>
    </p:spTree>
    <p:extLst>
      <p:ext uri="{BB962C8B-B14F-4D97-AF65-F5344CB8AC3E}">
        <p14:creationId xmlns:p14="http://schemas.microsoft.com/office/powerpoint/2010/main" val="3415105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oto slaid 2 tulb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3612" b="1" i="0"/>
            </a:lvl1pPr>
            <a:lvl2pPr marL="609488" indent="0">
              <a:buNone/>
              <a:defRPr sz="2709" b="1"/>
            </a:lvl2pPr>
            <a:lvl3pPr marL="1218974" indent="0">
              <a:buNone/>
              <a:defRPr sz="2408" b="1"/>
            </a:lvl3pPr>
            <a:lvl4pPr marL="1828463" indent="0">
              <a:buNone/>
              <a:defRPr sz="2106" b="1"/>
            </a:lvl4pPr>
            <a:lvl5pPr marL="2437950" indent="0">
              <a:buNone/>
              <a:defRPr sz="2106" b="1"/>
            </a:lvl5pPr>
            <a:lvl6pPr marL="3047437" indent="0">
              <a:buNone/>
              <a:defRPr sz="2106" b="1"/>
            </a:lvl6pPr>
            <a:lvl7pPr marL="3656924" indent="0">
              <a:buNone/>
              <a:defRPr sz="2106" b="1"/>
            </a:lvl7pPr>
            <a:lvl8pPr marL="4266412" indent="0">
              <a:buNone/>
              <a:defRPr sz="2106" b="1"/>
            </a:lvl8pPr>
            <a:lvl9pPr marL="4875899" indent="0">
              <a:buNone/>
              <a:defRPr sz="2106" b="1"/>
            </a:lvl9pPr>
          </a:lstStyle>
          <a:p>
            <a:pPr lvl="0"/>
            <a:r>
              <a:rPr lang="et-EE" dirty="0"/>
              <a:t>Rõhutamiseks kasuta </a:t>
            </a:r>
            <a:r>
              <a:rPr lang="et-EE" dirty="0" err="1"/>
              <a:t>Boldi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" y="2174874"/>
            <a:ext cx="6031634" cy="4683126"/>
          </a:xfrm>
        </p:spPr>
        <p:txBody>
          <a:bodyPr/>
          <a:lstStyle>
            <a:lvl1pPr marL="0" indent="0">
              <a:buNone/>
              <a:defRPr sz="3210"/>
            </a:lvl1pPr>
            <a:lvl2pPr>
              <a:defRPr sz="2709"/>
            </a:lvl2pPr>
            <a:lvl3pPr>
              <a:defRPr sz="2408"/>
            </a:lvl3pPr>
            <a:lvl4pPr>
              <a:defRPr sz="2106"/>
            </a:lvl4pPr>
            <a:lvl5pPr>
              <a:defRPr sz="2106"/>
            </a:lvl5pPr>
            <a:lvl6pPr>
              <a:defRPr sz="2106"/>
            </a:lvl6pPr>
            <a:lvl7pPr>
              <a:defRPr sz="2106"/>
            </a:lvl7pPr>
            <a:lvl8pPr>
              <a:defRPr sz="2106"/>
            </a:lvl8pPr>
            <a:lvl9pPr>
              <a:defRPr sz="2106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0" y="1535114"/>
            <a:ext cx="5389032" cy="639763"/>
          </a:xfrm>
        </p:spPr>
        <p:txBody>
          <a:bodyPr anchor="b"/>
          <a:lstStyle>
            <a:lvl1pPr marL="0" indent="0">
              <a:buNone/>
              <a:defRPr sz="3210" b="1"/>
            </a:lvl1pPr>
            <a:lvl2pPr marL="609488" indent="0">
              <a:buNone/>
              <a:defRPr sz="2709" b="1"/>
            </a:lvl2pPr>
            <a:lvl3pPr marL="1218974" indent="0">
              <a:buNone/>
              <a:defRPr sz="2408" b="1"/>
            </a:lvl3pPr>
            <a:lvl4pPr marL="1828463" indent="0">
              <a:buNone/>
              <a:defRPr sz="2106" b="1"/>
            </a:lvl4pPr>
            <a:lvl5pPr marL="2437950" indent="0">
              <a:buNone/>
              <a:defRPr sz="2106" b="1"/>
            </a:lvl5pPr>
            <a:lvl6pPr marL="3047437" indent="0">
              <a:buNone/>
              <a:defRPr sz="2106" b="1"/>
            </a:lvl6pPr>
            <a:lvl7pPr marL="3656924" indent="0">
              <a:buNone/>
              <a:defRPr sz="2106" b="1"/>
            </a:lvl7pPr>
            <a:lvl8pPr marL="4266412" indent="0">
              <a:buNone/>
              <a:defRPr sz="2106" b="1"/>
            </a:lvl8pPr>
            <a:lvl9pPr marL="4875899" indent="0">
              <a:buNone/>
              <a:defRPr sz="2106" b="1"/>
            </a:lvl9pPr>
          </a:lstStyle>
          <a:p>
            <a:pPr lvl="0"/>
            <a:r>
              <a:rPr lang="et-EE" dirty="0"/>
              <a:t>Rõhutamiseks kasuta </a:t>
            </a:r>
            <a:r>
              <a:rPr lang="et-EE" dirty="0" err="1"/>
              <a:t>Boldi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9" y="2199996"/>
            <a:ext cx="5995516" cy="4683126"/>
          </a:xfrm>
        </p:spPr>
        <p:txBody>
          <a:bodyPr/>
          <a:lstStyle>
            <a:lvl1pPr marL="0" indent="0">
              <a:buNone/>
              <a:defRPr sz="3210"/>
            </a:lvl1pPr>
            <a:lvl2pPr>
              <a:defRPr sz="2709"/>
            </a:lvl2pPr>
            <a:lvl3pPr>
              <a:defRPr sz="2408"/>
            </a:lvl3pPr>
            <a:lvl4pPr>
              <a:defRPr sz="2106"/>
            </a:lvl4pPr>
            <a:lvl5pPr>
              <a:defRPr sz="2106"/>
            </a:lvl5pPr>
            <a:lvl6pPr>
              <a:defRPr sz="2106"/>
            </a:lvl6pPr>
            <a:lvl7pPr>
              <a:defRPr sz="2106"/>
            </a:lvl7pPr>
            <a:lvl8pPr>
              <a:defRPr sz="2106"/>
            </a:lvl8pPr>
            <a:lvl9pPr>
              <a:defRPr sz="2106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TextBox 10"/>
          <p:cNvSpPr txBox="1"/>
          <p:nvPr userDrawn="1"/>
        </p:nvSpPr>
        <p:spPr>
          <a:xfrm rot="-5400000">
            <a:off x="-487949" y="5621114"/>
            <a:ext cx="1532652" cy="34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5" dirty="0">
                <a:solidFill>
                  <a:schemeClr val="bg1">
                    <a:lumMod val="75000"/>
                  </a:schemeClr>
                </a:solidFill>
              </a:rPr>
              <a:t>Keskkonnaamet</a:t>
            </a:r>
          </a:p>
        </p:txBody>
      </p:sp>
    </p:spTree>
    <p:extLst>
      <p:ext uri="{BB962C8B-B14F-4D97-AF65-F5344CB8AC3E}">
        <p14:creationId xmlns:p14="http://schemas.microsoft.com/office/powerpoint/2010/main" val="723600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aid 3 tulb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276" y="1560552"/>
            <a:ext cx="3435568" cy="639763"/>
          </a:xfrm>
        </p:spPr>
        <p:txBody>
          <a:bodyPr anchor="b">
            <a:noAutofit/>
          </a:bodyPr>
          <a:lstStyle>
            <a:lvl1pPr marL="0" indent="0">
              <a:buNone/>
              <a:defRPr sz="3612" b="1" i="0" baseline="0"/>
            </a:lvl1pPr>
            <a:lvl2pPr marL="609488" indent="0">
              <a:buNone/>
              <a:defRPr sz="2709" b="1"/>
            </a:lvl2pPr>
            <a:lvl3pPr marL="1218974" indent="0">
              <a:buNone/>
              <a:defRPr sz="2408" b="1"/>
            </a:lvl3pPr>
            <a:lvl4pPr marL="1828463" indent="0">
              <a:buNone/>
              <a:defRPr sz="2106" b="1"/>
            </a:lvl4pPr>
            <a:lvl5pPr marL="2437950" indent="0">
              <a:buNone/>
              <a:defRPr sz="2106" b="1"/>
            </a:lvl5pPr>
            <a:lvl6pPr marL="3047437" indent="0">
              <a:buNone/>
              <a:defRPr sz="2106" b="1"/>
            </a:lvl6pPr>
            <a:lvl7pPr marL="3656924" indent="0">
              <a:buNone/>
              <a:defRPr sz="2106" b="1"/>
            </a:lvl7pPr>
            <a:lvl8pPr marL="4266412" indent="0">
              <a:buNone/>
              <a:defRPr sz="2106" b="1"/>
            </a:lvl8pPr>
            <a:lvl9pPr marL="4875899" indent="0">
              <a:buNone/>
              <a:defRPr sz="2106" b="1"/>
            </a:lvl9pPr>
          </a:lstStyle>
          <a:p>
            <a:pPr lvl="0"/>
            <a:r>
              <a:rPr lang="et-EE" dirty="0" err="1"/>
              <a:t>Bold</a:t>
            </a:r>
            <a:r>
              <a:rPr lang="et-EE" dirty="0"/>
              <a:t> tekst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2179755"/>
            <a:ext cx="3972932" cy="4683126"/>
          </a:xfrm>
        </p:spPr>
        <p:txBody>
          <a:bodyPr/>
          <a:lstStyle>
            <a:lvl1pPr marL="0" indent="0">
              <a:buNone/>
              <a:defRPr sz="3210"/>
            </a:lvl1pPr>
            <a:lvl2pPr>
              <a:defRPr sz="2709"/>
            </a:lvl2pPr>
            <a:lvl3pPr>
              <a:defRPr sz="2408"/>
            </a:lvl3pPr>
            <a:lvl4pPr>
              <a:defRPr sz="2106"/>
            </a:lvl4pPr>
            <a:lvl5pPr>
              <a:defRPr sz="2106"/>
            </a:lvl5pPr>
            <a:lvl6pPr>
              <a:defRPr sz="2106"/>
            </a:lvl6pPr>
            <a:lvl7pPr>
              <a:defRPr sz="2106"/>
            </a:lvl7pPr>
            <a:lvl8pPr>
              <a:defRPr sz="2106"/>
            </a:lvl8pPr>
            <a:lvl9pPr>
              <a:defRPr sz="2106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191493" y="2174875"/>
            <a:ext cx="3972932" cy="4683126"/>
          </a:xfrm>
        </p:spPr>
        <p:txBody>
          <a:bodyPr/>
          <a:lstStyle>
            <a:lvl1pPr marL="0" indent="0">
              <a:buNone/>
              <a:defRPr sz="3210"/>
            </a:lvl1pPr>
            <a:lvl2pPr>
              <a:defRPr sz="2709"/>
            </a:lvl2pPr>
            <a:lvl3pPr>
              <a:defRPr sz="2408"/>
            </a:lvl3pPr>
            <a:lvl4pPr>
              <a:defRPr sz="2106"/>
            </a:lvl4pPr>
            <a:lvl5pPr>
              <a:defRPr sz="2106"/>
            </a:lvl5pPr>
            <a:lvl6pPr>
              <a:defRPr sz="2106"/>
            </a:lvl6pPr>
            <a:lvl7pPr>
              <a:defRPr sz="2106"/>
            </a:lvl7pPr>
            <a:lvl8pPr>
              <a:defRPr sz="2106"/>
            </a:lvl8pPr>
            <a:lvl9pPr>
              <a:defRPr sz="2106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095747" y="2179755"/>
            <a:ext cx="3972932" cy="4683126"/>
          </a:xfrm>
        </p:spPr>
        <p:txBody>
          <a:bodyPr/>
          <a:lstStyle>
            <a:lvl1pPr marL="0" indent="0">
              <a:buNone/>
              <a:defRPr sz="3210"/>
            </a:lvl1pPr>
            <a:lvl2pPr>
              <a:defRPr sz="2709"/>
            </a:lvl2pPr>
            <a:lvl3pPr>
              <a:defRPr sz="2408"/>
            </a:lvl3pPr>
            <a:lvl4pPr>
              <a:defRPr sz="2106"/>
            </a:lvl4pPr>
            <a:lvl5pPr>
              <a:defRPr sz="2106"/>
            </a:lvl5pPr>
            <a:lvl6pPr>
              <a:defRPr sz="2106"/>
            </a:lvl6pPr>
            <a:lvl7pPr>
              <a:defRPr sz="2106"/>
            </a:lvl7pPr>
            <a:lvl8pPr>
              <a:defRPr sz="2106"/>
            </a:lvl8pPr>
            <a:lvl9pPr>
              <a:defRPr sz="2106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740070" y="1560552"/>
            <a:ext cx="3435568" cy="639763"/>
          </a:xfrm>
        </p:spPr>
        <p:txBody>
          <a:bodyPr anchor="b">
            <a:noAutofit/>
          </a:bodyPr>
          <a:lstStyle>
            <a:lvl1pPr marL="0" indent="0">
              <a:buNone/>
              <a:defRPr sz="3612" b="1" i="0" baseline="0"/>
            </a:lvl1pPr>
            <a:lvl2pPr marL="609488" indent="0">
              <a:buNone/>
              <a:defRPr sz="2709" b="1"/>
            </a:lvl2pPr>
            <a:lvl3pPr marL="1218974" indent="0">
              <a:buNone/>
              <a:defRPr sz="2408" b="1"/>
            </a:lvl3pPr>
            <a:lvl4pPr marL="1828463" indent="0">
              <a:buNone/>
              <a:defRPr sz="2106" b="1"/>
            </a:lvl4pPr>
            <a:lvl5pPr marL="2437950" indent="0">
              <a:buNone/>
              <a:defRPr sz="2106" b="1"/>
            </a:lvl5pPr>
            <a:lvl6pPr marL="3047437" indent="0">
              <a:buNone/>
              <a:defRPr sz="2106" b="1"/>
            </a:lvl6pPr>
            <a:lvl7pPr marL="3656924" indent="0">
              <a:buNone/>
              <a:defRPr sz="2106" b="1"/>
            </a:lvl7pPr>
            <a:lvl8pPr marL="4266412" indent="0">
              <a:buNone/>
              <a:defRPr sz="2106" b="1"/>
            </a:lvl8pPr>
            <a:lvl9pPr marL="4875899" indent="0">
              <a:buNone/>
              <a:defRPr sz="2106" b="1"/>
            </a:lvl9pPr>
          </a:lstStyle>
          <a:p>
            <a:pPr lvl="0"/>
            <a:r>
              <a:rPr lang="et-EE" dirty="0" err="1"/>
              <a:t>Bold</a:t>
            </a:r>
            <a:r>
              <a:rPr lang="et-EE" dirty="0"/>
              <a:t> tekst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636672" y="1560552"/>
            <a:ext cx="3435568" cy="639763"/>
          </a:xfrm>
        </p:spPr>
        <p:txBody>
          <a:bodyPr anchor="b">
            <a:noAutofit/>
          </a:bodyPr>
          <a:lstStyle>
            <a:lvl1pPr marL="0" indent="0">
              <a:buNone/>
              <a:defRPr sz="3612" b="1" i="0" baseline="0"/>
            </a:lvl1pPr>
            <a:lvl2pPr marL="609488" indent="0">
              <a:buNone/>
              <a:defRPr sz="2709" b="1"/>
            </a:lvl2pPr>
            <a:lvl3pPr marL="1218974" indent="0">
              <a:buNone/>
              <a:defRPr sz="2408" b="1"/>
            </a:lvl3pPr>
            <a:lvl4pPr marL="1828463" indent="0">
              <a:buNone/>
              <a:defRPr sz="2106" b="1"/>
            </a:lvl4pPr>
            <a:lvl5pPr marL="2437950" indent="0">
              <a:buNone/>
              <a:defRPr sz="2106" b="1"/>
            </a:lvl5pPr>
            <a:lvl6pPr marL="3047437" indent="0">
              <a:buNone/>
              <a:defRPr sz="2106" b="1"/>
            </a:lvl6pPr>
            <a:lvl7pPr marL="3656924" indent="0">
              <a:buNone/>
              <a:defRPr sz="2106" b="1"/>
            </a:lvl7pPr>
            <a:lvl8pPr marL="4266412" indent="0">
              <a:buNone/>
              <a:defRPr sz="2106" b="1"/>
            </a:lvl8pPr>
            <a:lvl9pPr marL="4875899" indent="0">
              <a:buNone/>
              <a:defRPr sz="2106" b="1"/>
            </a:lvl9pPr>
          </a:lstStyle>
          <a:p>
            <a:pPr lvl="0"/>
            <a:r>
              <a:rPr lang="et-EE" dirty="0" err="1"/>
              <a:t>Bold</a:t>
            </a:r>
            <a:r>
              <a:rPr lang="et-EE" dirty="0"/>
              <a:t> tekst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-5400000">
            <a:off x="-487949" y="5621114"/>
            <a:ext cx="1532652" cy="34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5" dirty="0">
                <a:solidFill>
                  <a:schemeClr val="bg1">
                    <a:lumMod val="75000"/>
                  </a:schemeClr>
                </a:solidFill>
              </a:rPr>
              <a:t>Keskkonnaamet</a:t>
            </a:r>
          </a:p>
        </p:txBody>
      </p:sp>
    </p:spTree>
    <p:extLst>
      <p:ext uri="{BB962C8B-B14F-4D97-AF65-F5344CB8AC3E}">
        <p14:creationId xmlns:p14="http://schemas.microsoft.com/office/powerpoint/2010/main" val="1277843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1916041" cy="11430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Graafikutes on ka laiendatud värvipalett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-5400000">
            <a:off x="-487949" y="5621114"/>
            <a:ext cx="1532652" cy="34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5" dirty="0">
                <a:solidFill>
                  <a:schemeClr val="bg1">
                    <a:lumMod val="75000"/>
                  </a:schemeClr>
                </a:solidFill>
              </a:rPr>
              <a:t>Keskkonnaamet</a:t>
            </a:r>
          </a:p>
        </p:txBody>
      </p:sp>
    </p:spTree>
    <p:extLst>
      <p:ext uri="{BB962C8B-B14F-4D97-AF65-F5344CB8AC3E}">
        <p14:creationId xmlns:p14="http://schemas.microsoft.com/office/powerpoint/2010/main" val="322048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s me as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1916041" cy="11430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Asume üle eesti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-5400000">
            <a:off x="-487949" y="5621114"/>
            <a:ext cx="1532652" cy="34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5" dirty="0">
                <a:solidFill>
                  <a:schemeClr val="bg1">
                    <a:lumMod val="75000"/>
                  </a:schemeClr>
                </a:solidFill>
              </a:rPr>
              <a:t>Keskkonnaamet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53F413-E719-4052-83B8-9CFC0716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8806" y="-1113362"/>
            <a:ext cx="11546834" cy="86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F19FBC7-B3B3-4E24-8A4D-EF159BC1D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1" y="1296000"/>
            <a:ext cx="11515725" cy="354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4702" y="2128038"/>
            <a:ext cx="6890835" cy="1084135"/>
          </a:xfrm>
        </p:spPr>
        <p:txBody>
          <a:bodyPr wrap="none">
            <a:noAutofit/>
          </a:bodyPr>
          <a:lstStyle>
            <a:lvl1pPr algn="l">
              <a:defRPr sz="4815" b="1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703" y="3212173"/>
            <a:ext cx="8335699" cy="843762"/>
          </a:xfrm>
        </p:spPr>
        <p:txBody>
          <a:bodyPr wrap="none">
            <a:noAutofit/>
          </a:bodyPr>
          <a:lstStyle>
            <a:lvl1pPr marL="0" indent="0" algn="l">
              <a:buNone/>
              <a:defRPr sz="3612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4703" y="5669547"/>
            <a:ext cx="7035321" cy="524378"/>
          </a:xfrm>
        </p:spPr>
        <p:txBody>
          <a:bodyPr wrap="none">
            <a:noAutofit/>
          </a:bodyPr>
          <a:lstStyle>
            <a:lvl1pPr>
              <a:buNone/>
              <a:defRPr sz="1806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t-EE" dirty="0"/>
              <a:t>Koht, kuupäev (Tallinnas, 1.01.2019)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347642" y="4986411"/>
            <a:ext cx="7007587" cy="417827"/>
          </a:xfrm>
        </p:spPr>
        <p:txBody>
          <a:bodyPr wrap="none">
            <a:noAutofit/>
          </a:bodyPr>
          <a:lstStyle>
            <a:lvl1pPr>
              <a:buNone/>
              <a:defRPr sz="180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347642" y="4513384"/>
            <a:ext cx="7007587" cy="433406"/>
          </a:xfrm>
        </p:spPr>
        <p:txBody>
          <a:bodyPr wrap="none">
            <a:noAutofit/>
          </a:bodyPr>
          <a:lstStyle>
            <a:lvl1pPr>
              <a:buNone/>
              <a:defRPr sz="240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F028CE8-5F0A-46EA-A28F-089C029E73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117" y="433607"/>
            <a:ext cx="2167295" cy="1031065"/>
          </a:xfrm>
          <a:prstGeom prst="rect">
            <a:avLst/>
          </a:prstGeom>
        </p:spPr>
      </p:pic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FB6380A5-6976-44A0-BADE-F11210A985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117" y="4155335"/>
            <a:ext cx="1372467" cy="1373085"/>
          </a:xfrm>
          <a:prstGeom prst="ellipse">
            <a:avLst/>
          </a:prstGeom>
        </p:spPr>
        <p:txBody>
          <a:bodyPr wrap="none"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8433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3050"/>
            <a:ext cx="4011084" cy="1162051"/>
          </a:xfrm>
        </p:spPr>
        <p:txBody>
          <a:bodyPr anchor="b">
            <a:noAutofit/>
          </a:bodyPr>
          <a:lstStyle>
            <a:lvl1pPr algn="l">
              <a:defRPr sz="4815" b="0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Pealkiri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6465714"/>
          </a:xfrm>
        </p:spPr>
        <p:txBody>
          <a:bodyPr/>
          <a:lstStyle>
            <a:lvl1pPr>
              <a:defRPr sz="4314"/>
            </a:lvl1pPr>
            <a:lvl2pPr>
              <a:defRPr sz="3713"/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5286374"/>
          </a:xfrm>
        </p:spPr>
        <p:txBody>
          <a:bodyPr/>
          <a:lstStyle>
            <a:lvl1pPr marL="0" indent="0">
              <a:buNone/>
              <a:defRPr sz="1906"/>
            </a:lvl1pPr>
            <a:lvl2pPr marL="609488" indent="0">
              <a:buNone/>
              <a:defRPr sz="1605"/>
            </a:lvl2pPr>
            <a:lvl3pPr marL="1218974" indent="0">
              <a:buNone/>
              <a:defRPr sz="1304"/>
            </a:lvl3pPr>
            <a:lvl4pPr marL="1828463" indent="0">
              <a:buNone/>
              <a:defRPr sz="1204"/>
            </a:lvl4pPr>
            <a:lvl5pPr marL="2437950" indent="0">
              <a:buNone/>
              <a:defRPr sz="1204"/>
            </a:lvl5pPr>
            <a:lvl6pPr marL="3047437" indent="0">
              <a:buNone/>
              <a:defRPr sz="1204"/>
            </a:lvl6pPr>
            <a:lvl7pPr marL="3656924" indent="0">
              <a:buNone/>
              <a:defRPr sz="1204"/>
            </a:lvl7pPr>
            <a:lvl8pPr marL="4266412" indent="0">
              <a:buNone/>
              <a:defRPr sz="1204"/>
            </a:lvl8pPr>
            <a:lvl9pPr marL="4875899" indent="0">
              <a:buNone/>
              <a:defRPr sz="12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TextBox 8"/>
          <p:cNvSpPr txBox="1"/>
          <p:nvPr userDrawn="1"/>
        </p:nvSpPr>
        <p:spPr>
          <a:xfrm rot="-5400000">
            <a:off x="-487949" y="5621114"/>
            <a:ext cx="1532652" cy="34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5" dirty="0">
                <a:solidFill>
                  <a:schemeClr val="bg1">
                    <a:lumMod val="75000"/>
                  </a:schemeClr>
                </a:solidFill>
              </a:rPr>
              <a:t>Keskkonnaamet</a:t>
            </a:r>
          </a:p>
        </p:txBody>
      </p:sp>
    </p:spTree>
    <p:extLst>
      <p:ext uri="{BB962C8B-B14F-4D97-AF65-F5344CB8AC3E}">
        <p14:creationId xmlns:p14="http://schemas.microsoft.com/office/powerpoint/2010/main" val="3200745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83486"/>
            <a:ext cx="12207738" cy="4874514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5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4702" y="2633968"/>
            <a:ext cx="6890835" cy="1084135"/>
          </a:xfrm>
        </p:spPr>
        <p:txBody>
          <a:bodyPr wrap="none">
            <a:noAutofit/>
          </a:bodyPr>
          <a:lstStyle>
            <a:lvl1pPr algn="l">
              <a:defRPr sz="4815"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Täna kuulajaid!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703" y="3718103"/>
            <a:ext cx="8335699" cy="843762"/>
          </a:xfrm>
        </p:spPr>
        <p:txBody>
          <a:bodyPr wrap="none">
            <a:noAutofit/>
          </a:bodyPr>
          <a:lstStyle>
            <a:lvl1pPr marL="0" indent="0" algn="l">
              <a:buNone/>
              <a:defRPr sz="3612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Vasta küsimustele ja tee kokkuvõte.</a:t>
            </a:r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05092" y="1043902"/>
            <a:ext cx="4765035" cy="6858000"/>
          </a:xfrm>
          <a:prstGeom prst="rect">
            <a:avLst/>
          </a:prstGeom>
        </p:spPr>
      </p:pic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4702" y="5492342"/>
            <a:ext cx="7007587" cy="289103"/>
          </a:xfrm>
        </p:spPr>
        <p:txBody>
          <a:bodyPr wrap="none">
            <a:noAutofit/>
          </a:bodyPr>
          <a:lstStyle>
            <a:lvl1pPr>
              <a:buNone/>
              <a:defRPr sz="1806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4702" y="5019314"/>
            <a:ext cx="7007587" cy="433406"/>
          </a:xfrm>
        </p:spPr>
        <p:txBody>
          <a:bodyPr wrap="none">
            <a:noAutofit/>
          </a:bodyPr>
          <a:lstStyle>
            <a:lvl1pPr>
              <a:buNone/>
              <a:defRPr sz="2408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40498" y="5808519"/>
            <a:ext cx="7015998" cy="524378"/>
          </a:xfrm>
        </p:spPr>
        <p:txBody>
          <a:bodyPr wrap="none">
            <a:noAutofit/>
          </a:bodyPr>
          <a:lstStyle>
            <a:lvl1pPr>
              <a:buNone/>
              <a:defRPr sz="1806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Kontaktandmed (e-post, sotsmeedia, telefon jne)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3F8A70-8E07-4323-945E-2A7D41AEE1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17" y="433607"/>
            <a:ext cx="2167295" cy="10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02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83486"/>
            <a:ext cx="12207738" cy="4874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5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0CA0211-B800-41BF-803A-C0DF727FC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3428999"/>
            <a:ext cx="12171621" cy="353183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44702" y="2633968"/>
            <a:ext cx="6890835" cy="1084135"/>
          </a:xfrm>
        </p:spPr>
        <p:txBody>
          <a:bodyPr wrap="none">
            <a:noAutofit/>
          </a:bodyPr>
          <a:lstStyle>
            <a:lvl1pPr algn="l">
              <a:defRPr sz="4815"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Täna kuulajaid!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703" y="3718103"/>
            <a:ext cx="8335699" cy="843762"/>
          </a:xfrm>
        </p:spPr>
        <p:txBody>
          <a:bodyPr wrap="none">
            <a:noAutofit/>
          </a:bodyPr>
          <a:lstStyle>
            <a:lvl1pPr marL="0" indent="0" algn="l">
              <a:buNone/>
              <a:defRPr sz="3612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Vasta küsimustele ja tee kokkuvõte.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4702" y="5492342"/>
            <a:ext cx="7007587" cy="289103"/>
          </a:xfrm>
        </p:spPr>
        <p:txBody>
          <a:bodyPr wrap="none">
            <a:noAutofit/>
          </a:bodyPr>
          <a:lstStyle>
            <a:lvl1pPr>
              <a:buNone/>
              <a:defRPr sz="1806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4702" y="5019314"/>
            <a:ext cx="7007587" cy="433406"/>
          </a:xfrm>
        </p:spPr>
        <p:txBody>
          <a:bodyPr wrap="none">
            <a:noAutofit/>
          </a:bodyPr>
          <a:lstStyle>
            <a:lvl1pPr>
              <a:buNone/>
              <a:defRPr sz="2408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40498" y="5808519"/>
            <a:ext cx="7015998" cy="524378"/>
          </a:xfrm>
        </p:spPr>
        <p:txBody>
          <a:bodyPr wrap="none">
            <a:noAutofit/>
          </a:bodyPr>
          <a:lstStyle>
            <a:lvl1pPr>
              <a:buNone/>
              <a:defRPr sz="1806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Kontaktandmed (e-post, sotsmeedia, telefon jne)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D0B233A-613A-4C9F-9CF3-71B27391B2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117" y="433607"/>
            <a:ext cx="2167295" cy="10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59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B11004F-B4CC-45DD-BDA1-DA108CC0CD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1" y="2880000"/>
            <a:ext cx="11515725" cy="35433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44702" y="2633968"/>
            <a:ext cx="6890835" cy="1084135"/>
          </a:xfrm>
        </p:spPr>
        <p:txBody>
          <a:bodyPr wrap="none">
            <a:noAutofit/>
          </a:bodyPr>
          <a:lstStyle>
            <a:lvl1pPr algn="l">
              <a:defRPr sz="4815" b="1" baseline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Täna kuulajaid!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703" y="3718103"/>
            <a:ext cx="8335699" cy="843762"/>
          </a:xfrm>
        </p:spPr>
        <p:txBody>
          <a:bodyPr wrap="none">
            <a:noAutofit/>
          </a:bodyPr>
          <a:lstStyle>
            <a:lvl1pPr marL="0" indent="0" algn="l">
              <a:buNone/>
              <a:defRPr sz="3612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Vasta küsimustele ja tee kokkuvõte.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4702" y="5492342"/>
            <a:ext cx="7007587" cy="289103"/>
          </a:xfrm>
        </p:spPr>
        <p:txBody>
          <a:bodyPr wrap="none">
            <a:noAutofit/>
          </a:bodyPr>
          <a:lstStyle>
            <a:lvl1pPr>
              <a:buNone/>
              <a:defRPr sz="180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4702" y="5019314"/>
            <a:ext cx="7007587" cy="433406"/>
          </a:xfrm>
        </p:spPr>
        <p:txBody>
          <a:bodyPr wrap="none">
            <a:noAutofit/>
          </a:bodyPr>
          <a:lstStyle>
            <a:lvl1pPr>
              <a:buNone/>
              <a:defRPr sz="240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40498" y="5808519"/>
            <a:ext cx="7015998" cy="524378"/>
          </a:xfrm>
        </p:spPr>
        <p:txBody>
          <a:bodyPr wrap="none">
            <a:noAutofit/>
          </a:bodyPr>
          <a:lstStyle>
            <a:lvl1pPr>
              <a:buNone/>
              <a:defRPr sz="180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t-EE" dirty="0"/>
              <a:t>Kontaktandmed (e-post, sotsmeedia, telefon jne)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F6DAEDB-F91E-4F0B-8BF8-FEFE4E1B8B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117" y="433607"/>
            <a:ext cx="2167295" cy="10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95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tä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DF9D02D-8AC4-416F-AF51-69F4C641C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3429000"/>
            <a:ext cx="12207738" cy="354231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44702" y="1445354"/>
            <a:ext cx="6890835" cy="1084135"/>
          </a:xfrm>
        </p:spPr>
        <p:txBody>
          <a:bodyPr wrap="none">
            <a:noAutofit/>
          </a:bodyPr>
          <a:lstStyle>
            <a:lvl1pPr algn="l">
              <a:defRPr sz="4815" b="1" baseline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Aitäh!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F6DAEDB-F91E-4F0B-8BF8-FEFE4E1B8B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117" y="433607"/>
            <a:ext cx="2167295" cy="1031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10CEC1-6DB2-4574-8264-A07E5E13F187}"/>
              </a:ext>
            </a:extLst>
          </p:cNvPr>
          <p:cNvSpPr txBox="1"/>
          <p:nvPr userDrawn="1"/>
        </p:nvSpPr>
        <p:spPr>
          <a:xfrm>
            <a:off x="1444703" y="3026703"/>
            <a:ext cx="7223514" cy="2623906"/>
          </a:xfrm>
          <a:prstGeom prst="rect">
            <a:avLst/>
          </a:prstGeom>
          <a:noFill/>
        </p:spPr>
        <p:txBody>
          <a:bodyPr wrap="square" lIns="122793" tIns="61396" rIns="122793" bIns="61396" rtlCol="0">
            <a:spAutoFit/>
          </a:bodyPr>
          <a:lstStyle/>
          <a:p>
            <a:pPr marR="2408" algn="l" rtl="0"/>
            <a:r>
              <a:rPr lang="et-EE" sz="1805" dirty="0">
                <a:latin typeface="Arial Narrow" panose="020B0606020202030204" pitchFamily="34" charset="0"/>
              </a:rPr>
              <a:t>Keskkonnaameti </a:t>
            </a:r>
            <a:r>
              <a:rPr lang="et-EE" sz="1805" dirty="0" err="1">
                <a:latin typeface="Arial Narrow" panose="020B0606020202030204" pitchFamily="34" charset="0"/>
              </a:rPr>
              <a:t>üldkontakt</a:t>
            </a:r>
            <a:br>
              <a:rPr lang="et-EE" sz="1805" dirty="0">
                <a:latin typeface="Arial Narrow" panose="020B0606020202030204" pitchFamily="34" charset="0"/>
              </a:rPr>
            </a:br>
            <a:r>
              <a:rPr lang="et-EE" sz="1805" b="1" dirty="0">
                <a:solidFill>
                  <a:schemeClr val="accent1"/>
                </a:solidFill>
                <a:latin typeface="Arial Narrow" panose="020B0606020202030204" pitchFamily="34" charset="0"/>
              </a:rPr>
              <a:t>info@keskkonnaamet.ee </a:t>
            </a:r>
            <a:r>
              <a:rPr lang="et-EE" sz="1805" dirty="0">
                <a:latin typeface="Arial Narrow" panose="020B0606020202030204" pitchFamily="34" charset="0"/>
              </a:rPr>
              <a:t>| </a:t>
            </a:r>
            <a:r>
              <a:rPr lang="et-EE" sz="1805" b="1" dirty="0">
                <a:solidFill>
                  <a:schemeClr val="accent1"/>
                </a:solidFill>
                <a:latin typeface="Arial Narrow" panose="020B0606020202030204" pitchFamily="34" charset="0"/>
              </a:rPr>
              <a:t>662 5999</a:t>
            </a:r>
          </a:p>
          <a:p>
            <a:pPr marR="2408" algn="l" rtl="0"/>
            <a:endParaRPr lang="en-US" sz="1805" dirty="0">
              <a:latin typeface="Arial Narrow" panose="020B0606020202030204" pitchFamily="34" charset="0"/>
            </a:endParaRPr>
          </a:p>
          <a:p>
            <a:pPr marR="2408" algn="l" rtl="0"/>
            <a:r>
              <a:rPr lang="fi-FI" sz="1805" dirty="0" err="1">
                <a:latin typeface="Arial Narrow" panose="020B0606020202030204" pitchFamily="34" charset="0"/>
              </a:rPr>
              <a:t>Keskkonnarikkumisest</a:t>
            </a:r>
            <a:r>
              <a:rPr lang="fi-FI" sz="1805" dirty="0">
                <a:latin typeface="Arial Narrow" panose="020B0606020202030204" pitchFamily="34" charset="0"/>
              </a:rPr>
              <a:t> </a:t>
            </a:r>
            <a:r>
              <a:rPr lang="fi-FI" sz="1805" dirty="0" err="1">
                <a:latin typeface="Arial Narrow" panose="020B0606020202030204" pitchFamily="34" charset="0"/>
              </a:rPr>
              <a:t>või</a:t>
            </a:r>
            <a:r>
              <a:rPr lang="fi-FI" sz="1805" dirty="0">
                <a:latin typeface="Arial Narrow" panose="020B0606020202030204" pitchFamily="34" charset="0"/>
              </a:rPr>
              <a:t> </a:t>
            </a:r>
            <a:r>
              <a:rPr lang="fi-FI" sz="1805" dirty="0" err="1">
                <a:latin typeface="Arial Narrow" panose="020B0606020202030204" pitchFamily="34" charset="0"/>
              </a:rPr>
              <a:t>erijuhtumist</a:t>
            </a:r>
            <a:br>
              <a:rPr lang="et-EE" sz="1805" dirty="0">
                <a:latin typeface="Arial Narrow" panose="020B0606020202030204" pitchFamily="34" charset="0"/>
              </a:rPr>
            </a:br>
            <a:r>
              <a:rPr lang="fi-FI" sz="1805" dirty="0" err="1">
                <a:latin typeface="Arial Narrow" panose="020B0606020202030204" pitchFamily="34" charset="0"/>
              </a:rPr>
              <a:t>teata</a:t>
            </a:r>
            <a:r>
              <a:rPr lang="fi-FI" sz="1805" dirty="0">
                <a:latin typeface="Arial Narrow" panose="020B0606020202030204" pitchFamily="34" charset="0"/>
              </a:rPr>
              <a:t> </a:t>
            </a:r>
            <a:r>
              <a:rPr lang="fi-FI" sz="1805" dirty="0" err="1">
                <a:latin typeface="Arial Narrow" panose="020B0606020202030204" pitchFamily="34" charset="0"/>
              </a:rPr>
              <a:t>riigiinfo</a:t>
            </a:r>
            <a:r>
              <a:rPr lang="fi-FI" sz="1805" dirty="0">
                <a:latin typeface="Arial Narrow" panose="020B0606020202030204" pitchFamily="34" charset="0"/>
              </a:rPr>
              <a:t> </a:t>
            </a:r>
            <a:r>
              <a:rPr lang="fi-FI" sz="1805" dirty="0" err="1">
                <a:latin typeface="Arial Narrow" panose="020B0606020202030204" pitchFamily="34" charset="0"/>
              </a:rPr>
              <a:t>telefonile</a:t>
            </a:r>
            <a:r>
              <a:rPr lang="fi-FI" sz="1805" dirty="0">
                <a:latin typeface="Arial Narrow" panose="020B0606020202030204" pitchFamily="34" charset="0"/>
              </a:rPr>
              <a:t> </a:t>
            </a:r>
            <a:r>
              <a:rPr lang="et-EE" sz="1805" b="1" dirty="0">
                <a:solidFill>
                  <a:schemeClr val="accent1"/>
                </a:solidFill>
                <a:latin typeface="Arial Narrow" panose="020B0606020202030204" pitchFamily="34" charset="0"/>
              </a:rPr>
              <a:t>1247</a:t>
            </a:r>
            <a:endParaRPr lang="et-EE" sz="1805" dirty="0">
              <a:latin typeface="Arial Narrow" panose="020B0606020202030204" pitchFamily="34" charset="0"/>
            </a:endParaRPr>
          </a:p>
          <a:p>
            <a:pPr marR="2408" algn="l" rtl="0"/>
            <a:endParaRPr lang="et-EE" sz="1805" dirty="0">
              <a:latin typeface="Arial Narrow" panose="020B0606020202030204" pitchFamily="34" charset="0"/>
            </a:endParaRPr>
          </a:p>
          <a:p>
            <a:pPr marR="2408" algn="l" rtl="0"/>
            <a:r>
              <a:rPr lang="et-EE" sz="1805" dirty="0">
                <a:latin typeface="Arial Narrow" panose="020B0606020202030204" pitchFamily="34" charset="0"/>
              </a:rPr>
              <a:t>Jälgi meid:</a:t>
            </a:r>
          </a:p>
          <a:p>
            <a:pPr marR="2408" algn="l" rtl="0"/>
            <a:r>
              <a:rPr lang="et-EE" sz="1805" b="1" dirty="0">
                <a:solidFill>
                  <a:schemeClr val="accent1"/>
                </a:solidFill>
                <a:latin typeface="Arial Narrow" panose="020B0606020202030204" pitchFamily="34" charset="0"/>
              </a:rPr>
              <a:t>keskkonnaamet.ee</a:t>
            </a:r>
            <a:r>
              <a:rPr lang="en-US" sz="1805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 </a:t>
            </a:r>
            <a:r>
              <a:rPr lang="et-EE" sz="1805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 </a:t>
            </a:r>
            <a:r>
              <a:rPr lang="et-EE" sz="1805" dirty="0">
                <a:latin typeface="Arial Narrow" panose="020B0606020202030204" pitchFamily="34" charset="0"/>
              </a:rPr>
              <a:t>|               |              | </a:t>
            </a:r>
          </a:p>
          <a:p>
            <a:endParaRPr lang="et-EE" sz="1805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4A441E9-817B-4C9E-9D47-79B598E79A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8903" y="4936707"/>
            <a:ext cx="424291" cy="42448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1744CFE-13C5-402F-BDA6-8C816236EE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1278" y="4936707"/>
            <a:ext cx="435759" cy="43595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BF1D7D-2B6B-4E2C-BFDD-71D1A862992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12280" y="4936707"/>
            <a:ext cx="435759" cy="4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1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lood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F19FBC7-B3B3-4E24-8A4D-EF159BC1D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3429000"/>
            <a:ext cx="12207738" cy="3542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4702" y="2128038"/>
            <a:ext cx="6890835" cy="1084135"/>
          </a:xfrm>
        </p:spPr>
        <p:txBody>
          <a:bodyPr wrap="none">
            <a:noAutofit/>
          </a:bodyPr>
          <a:lstStyle>
            <a:lvl1pPr algn="l">
              <a:defRPr sz="4815" b="1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703" y="3212173"/>
            <a:ext cx="8335699" cy="843762"/>
          </a:xfrm>
        </p:spPr>
        <p:txBody>
          <a:bodyPr wrap="none">
            <a:noAutofit/>
          </a:bodyPr>
          <a:lstStyle>
            <a:lvl1pPr marL="0" indent="0" algn="l">
              <a:buNone/>
              <a:defRPr sz="3612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4703" y="5669547"/>
            <a:ext cx="7035321" cy="524378"/>
          </a:xfrm>
        </p:spPr>
        <p:txBody>
          <a:bodyPr wrap="none">
            <a:noAutofit/>
          </a:bodyPr>
          <a:lstStyle>
            <a:lvl1pPr>
              <a:buNone/>
              <a:defRPr sz="1806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t-EE" dirty="0"/>
              <a:t>Koht, kuupäev (Tallinnas, 1.01.2019)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347642" y="4986411"/>
            <a:ext cx="7007587" cy="417827"/>
          </a:xfrm>
        </p:spPr>
        <p:txBody>
          <a:bodyPr wrap="none">
            <a:noAutofit/>
          </a:bodyPr>
          <a:lstStyle>
            <a:lvl1pPr>
              <a:buNone/>
              <a:defRPr sz="180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347642" y="4513384"/>
            <a:ext cx="7007587" cy="433406"/>
          </a:xfrm>
        </p:spPr>
        <p:txBody>
          <a:bodyPr wrap="none">
            <a:noAutofit/>
          </a:bodyPr>
          <a:lstStyle>
            <a:lvl1pPr>
              <a:buNone/>
              <a:defRPr sz="240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F028CE8-5F0A-46EA-A28F-089C029E73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117" y="433607"/>
            <a:ext cx="2167295" cy="1031065"/>
          </a:xfrm>
          <a:prstGeom prst="rect">
            <a:avLst/>
          </a:prstGeom>
        </p:spPr>
      </p:pic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FB6380A5-6976-44A0-BADE-F11210A985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117" y="4155335"/>
            <a:ext cx="1372467" cy="1373085"/>
          </a:xfrm>
          <a:prstGeom prst="ellipse">
            <a:avLst/>
          </a:prstGeom>
        </p:spPr>
        <p:txBody>
          <a:bodyPr wrap="none"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8994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evakord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938FA2A-EE11-4895-8996-06C064D55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3428999"/>
            <a:ext cx="12171621" cy="3531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t-EE" dirty="0"/>
              <a:t>Esitluse teemad/Tänased teemad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9751" y="6353607"/>
            <a:ext cx="605262" cy="365126"/>
          </a:xfrm>
        </p:spPr>
        <p:txBody>
          <a:bodyPr wrap="non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050383" y="2749987"/>
            <a:ext cx="9924629" cy="873181"/>
          </a:xfrm>
        </p:spPr>
        <p:txBody>
          <a:bodyPr wrap="none">
            <a:noAutofit/>
          </a:bodyPr>
          <a:lstStyle>
            <a:lvl1pPr marL="0" indent="0">
              <a:buNone/>
              <a:defRPr sz="4314">
                <a:solidFill>
                  <a:schemeClr val="bg1"/>
                </a:solidFill>
              </a:defRPr>
            </a:lvl1pPr>
            <a:lvl2pPr marL="609488" indent="0">
              <a:buNone/>
              <a:defRPr sz="3713">
                <a:solidFill>
                  <a:schemeClr val="bg1"/>
                </a:solidFill>
              </a:defRPr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3"/>
          </p:nvPr>
        </p:nvSpPr>
        <p:spPr>
          <a:xfrm>
            <a:off x="2048351" y="3697194"/>
            <a:ext cx="9924629" cy="873181"/>
          </a:xfrm>
        </p:spPr>
        <p:txBody>
          <a:bodyPr wrap="none">
            <a:noAutofit/>
          </a:bodyPr>
          <a:lstStyle>
            <a:lvl1pPr marL="0" indent="0">
              <a:buNone/>
              <a:defRPr sz="4314">
                <a:solidFill>
                  <a:schemeClr val="bg1"/>
                </a:solidFill>
              </a:defRPr>
            </a:lvl1pPr>
            <a:lvl2pPr marL="609488" indent="0">
              <a:buNone/>
              <a:defRPr sz="3713">
                <a:solidFill>
                  <a:schemeClr val="bg1"/>
                </a:solidFill>
              </a:defRPr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4"/>
          </p:nvPr>
        </p:nvSpPr>
        <p:spPr>
          <a:xfrm>
            <a:off x="2048351" y="4602073"/>
            <a:ext cx="9924629" cy="873181"/>
          </a:xfrm>
        </p:spPr>
        <p:txBody>
          <a:bodyPr wrap="none">
            <a:noAutofit/>
          </a:bodyPr>
          <a:lstStyle>
            <a:lvl1pPr marL="0" indent="0">
              <a:buNone/>
              <a:defRPr sz="4314">
                <a:solidFill>
                  <a:schemeClr val="bg1"/>
                </a:solidFill>
              </a:defRPr>
            </a:lvl1pPr>
            <a:lvl2pPr marL="609488" indent="0">
              <a:buNone/>
              <a:defRPr sz="3713">
                <a:solidFill>
                  <a:schemeClr val="bg1"/>
                </a:solidFill>
              </a:defRPr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5"/>
          </p:nvPr>
        </p:nvSpPr>
        <p:spPr>
          <a:xfrm>
            <a:off x="2048352" y="1825462"/>
            <a:ext cx="9924629" cy="873181"/>
          </a:xfrm>
        </p:spPr>
        <p:txBody>
          <a:bodyPr wrap="none">
            <a:noAutofit/>
          </a:bodyPr>
          <a:lstStyle>
            <a:lvl1pPr marL="0" indent="0">
              <a:buNone/>
              <a:defRPr sz="4314">
                <a:solidFill>
                  <a:schemeClr val="bg1"/>
                </a:solidFill>
              </a:defRPr>
            </a:lvl1pPr>
            <a:lvl2pPr marL="609488" indent="0">
              <a:buNone/>
              <a:defRPr sz="3713">
                <a:solidFill>
                  <a:schemeClr val="bg1"/>
                </a:solidFill>
              </a:defRPr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6"/>
          </p:nvPr>
        </p:nvSpPr>
        <p:spPr>
          <a:xfrm>
            <a:off x="2048350" y="5519123"/>
            <a:ext cx="9924629" cy="873181"/>
          </a:xfrm>
        </p:spPr>
        <p:txBody>
          <a:bodyPr wrap="none">
            <a:noAutofit/>
          </a:bodyPr>
          <a:lstStyle>
            <a:lvl1pPr marL="0" indent="0">
              <a:buNone/>
              <a:defRPr sz="4314">
                <a:solidFill>
                  <a:schemeClr val="bg1"/>
                </a:solidFill>
              </a:defRPr>
            </a:lvl1pPr>
            <a:lvl2pPr marL="609488" indent="0">
              <a:buNone/>
              <a:defRPr sz="3713">
                <a:solidFill>
                  <a:schemeClr val="bg1"/>
                </a:solidFill>
              </a:defRPr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2276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evakord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1C128D4-95F2-45A0-80B0-BED78331F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3428999"/>
            <a:ext cx="12171621" cy="3531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t-EE" dirty="0"/>
              <a:t>Esitluse teemad/Tänased teemad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9751" y="6353607"/>
            <a:ext cx="605262" cy="365126"/>
          </a:xfrm>
        </p:spPr>
        <p:txBody>
          <a:bodyPr wrap="non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050383" y="2749987"/>
            <a:ext cx="9924629" cy="873181"/>
          </a:xfrm>
        </p:spPr>
        <p:txBody>
          <a:bodyPr wrap="none">
            <a:noAutofit/>
          </a:bodyPr>
          <a:lstStyle>
            <a:lvl1pPr marL="0" indent="0">
              <a:buNone/>
              <a:defRPr sz="4314">
                <a:solidFill>
                  <a:schemeClr val="bg1"/>
                </a:solidFill>
              </a:defRPr>
            </a:lvl1pPr>
            <a:lvl2pPr marL="609488" indent="0">
              <a:buNone/>
              <a:defRPr sz="3713">
                <a:solidFill>
                  <a:schemeClr val="bg1"/>
                </a:solidFill>
              </a:defRPr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3"/>
          </p:nvPr>
        </p:nvSpPr>
        <p:spPr>
          <a:xfrm>
            <a:off x="2048351" y="3697194"/>
            <a:ext cx="9924629" cy="873181"/>
          </a:xfrm>
        </p:spPr>
        <p:txBody>
          <a:bodyPr wrap="none">
            <a:noAutofit/>
          </a:bodyPr>
          <a:lstStyle>
            <a:lvl1pPr marL="0" indent="0">
              <a:buNone/>
              <a:defRPr sz="4314">
                <a:solidFill>
                  <a:schemeClr val="bg1"/>
                </a:solidFill>
              </a:defRPr>
            </a:lvl1pPr>
            <a:lvl2pPr marL="609488" indent="0">
              <a:buNone/>
              <a:defRPr sz="3713">
                <a:solidFill>
                  <a:schemeClr val="bg1"/>
                </a:solidFill>
              </a:defRPr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4"/>
          </p:nvPr>
        </p:nvSpPr>
        <p:spPr>
          <a:xfrm>
            <a:off x="2048351" y="4602073"/>
            <a:ext cx="9924629" cy="873181"/>
          </a:xfrm>
        </p:spPr>
        <p:txBody>
          <a:bodyPr wrap="none">
            <a:noAutofit/>
          </a:bodyPr>
          <a:lstStyle>
            <a:lvl1pPr marL="0" indent="0">
              <a:buNone/>
              <a:defRPr sz="4314">
                <a:solidFill>
                  <a:schemeClr val="bg1"/>
                </a:solidFill>
              </a:defRPr>
            </a:lvl1pPr>
            <a:lvl2pPr marL="609488" indent="0">
              <a:buNone/>
              <a:defRPr sz="3713">
                <a:solidFill>
                  <a:schemeClr val="bg1"/>
                </a:solidFill>
              </a:defRPr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5"/>
          </p:nvPr>
        </p:nvSpPr>
        <p:spPr>
          <a:xfrm>
            <a:off x="2048352" y="1825462"/>
            <a:ext cx="9924629" cy="873181"/>
          </a:xfrm>
        </p:spPr>
        <p:txBody>
          <a:bodyPr wrap="none">
            <a:noAutofit/>
          </a:bodyPr>
          <a:lstStyle>
            <a:lvl1pPr marL="0" indent="0">
              <a:buNone/>
              <a:defRPr sz="4314">
                <a:solidFill>
                  <a:schemeClr val="bg1"/>
                </a:solidFill>
              </a:defRPr>
            </a:lvl1pPr>
            <a:lvl2pPr marL="609488" indent="0">
              <a:buNone/>
              <a:defRPr sz="3713">
                <a:solidFill>
                  <a:schemeClr val="bg1"/>
                </a:solidFill>
              </a:defRPr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6"/>
          </p:nvPr>
        </p:nvSpPr>
        <p:spPr>
          <a:xfrm>
            <a:off x="2048350" y="5519123"/>
            <a:ext cx="9924629" cy="873181"/>
          </a:xfrm>
        </p:spPr>
        <p:txBody>
          <a:bodyPr wrap="none">
            <a:noAutofit/>
          </a:bodyPr>
          <a:lstStyle>
            <a:lvl1pPr marL="0" indent="0">
              <a:buNone/>
              <a:defRPr sz="4314">
                <a:solidFill>
                  <a:schemeClr val="bg1"/>
                </a:solidFill>
              </a:defRPr>
            </a:lvl1pPr>
            <a:lvl2pPr marL="609488" indent="0">
              <a:buNone/>
              <a:defRPr sz="3713">
                <a:solidFill>
                  <a:schemeClr val="bg1"/>
                </a:solidFill>
              </a:defRPr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5888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evakord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AE85633-4697-4595-8D51-7F63219B5A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1" y="2880000"/>
            <a:ext cx="11515725" cy="354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11365412" cy="11430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64B9"/>
                </a:solidFill>
              </a:defRPr>
            </a:lvl1pPr>
          </a:lstStyle>
          <a:p>
            <a:r>
              <a:rPr lang="et-EE" dirty="0"/>
              <a:t>Lühikese loeteluga võib kasutada ikoone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9751" y="6353607"/>
            <a:ext cx="605262" cy="365126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050383" y="2749987"/>
            <a:ext cx="9924629" cy="873181"/>
          </a:xfrm>
        </p:spPr>
        <p:txBody>
          <a:bodyPr/>
          <a:lstStyle>
            <a:lvl1pPr>
              <a:defRPr sz="4314"/>
            </a:lvl1pPr>
            <a:lvl2pPr>
              <a:defRPr sz="3713"/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3"/>
          </p:nvPr>
        </p:nvSpPr>
        <p:spPr>
          <a:xfrm>
            <a:off x="2048351" y="3697194"/>
            <a:ext cx="9924629" cy="873181"/>
          </a:xfrm>
        </p:spPr>
        <p:txBody>
          <a:bodyPr/>
          <a:lstStyle>
            <a:lvl1pPr>
              <a:defRPr sz="4314"/>
            </a:lvl1pPr>
            <a:lvl2pPr>
              <a:defRPr sz="3713"/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4"/>
          </p:nvPr>
        </p:nvSpPr>
        <p:spPr>
          <a:xfrm>
            <a:off x="2048351" y="4602073"/>
            <a:ext cx="9924629" cy="873181"/>
          </a:xfrm>
        </p:spPr>
        <p:txBody>
          <a:bodyPr/>
          <a:lstStyle>
            <a:lvl1pPr>
              <a:defRPr sz="4314"/>
            </a:lvl1pPr>
            <a:lvl2pPr>
              <a:defRPr sz="3713"/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5"/>
          </p:nvPr>
        </p:nvSpPr>
        <p:spPr>
          <a:xfrm>
            <a:off x="2048352" y="1825462"/>
            <a:ext cx="9924629" cy="873181"/>
          </a:xfrm>
        </p:spPr>
        <p:txBody>
          <a:bodyPr/>
          <a:lstStyle>
            <a:lvl1pPr>
              <a:defRPr sz="4314"/>
            </a:lvl1pPr>
            <a:lvl2pPr>
              <a:defRPr sz="3713"/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6"/>
          </p:nvPr>
        </p:nvSpPr>
        <p:spPr>
          <a:xfrm>
            <a:off x="2048350" y="5519123"/>
            <a:ext cx="9924629" cy="873181"/>
          </a:xfrm>
        </p:spPr>
        <p:txBody>
          <a:bodyPr/>
          <a:lstStyle>
            <a:lvl1pPr>
              <a:defRPr sz="4314"/>
            </a:lvl1pPr>
            <a:lvl2pPr>
              <a:defRPr sz="3713"/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790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evakord lood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0AFAA9B-69B2-4AA4-A12B-F374E1455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3429000"/>
            <a:ext cx="12207738" cy="3542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11365412" cy="11430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64B9"/>
                </a:solidFill>
              </a:defRPr>
            </a:lvl1pPr>
          </a:lstStyle>
          <a:p>
            <a:r>
              <a:rPr lang="et-EE" dirty="0"/>
              <a:t>Lühikese loeteluga võib kasutada ikoone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9751" y="6353607"/>
            <a:ext cx="605262" cy="365126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050383" y="2749987"/>
            <a:ext cx="9924629" cy="873181"/>
          </a:xfrm>
        </p:spPr>
        <p:txBody>
          <a:bodyPr/>
          <a:lstStyle>
            <a:lvl1pPr>
              <a:defRPr sz="4314"/>
            </a:lvl1pPr>
            <a:lvl2pPr>
              <a:defRPr sz="3713"/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3"/>
          </p:nvPr>
        </p:nvSpPr>
        <p:spPr>
          <a:xfrm>
            <a:off x="2048351" y="3697194"/>
            <a:ext cx="9924629" cy="873181"/>
          </a:xfrm>
        </p:spPr>
        <p:txBody>
          <a:bodyPr/>
          <a:lstStyle>
            <a:lvl1pPr>
              <a:defRPr sz="4314"/>
            </a:lvl1pPr>
            <a:lvl2pPr>
              <a:defRPr sz="3713"/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4"/>
          </p:nvPr>
        </p:nvSpPr>
        <p:spPr>
          <a:xfrm>
            <a:off x="2048351" y="4602073"/>
            <a:ext cx="9924629" cy="873181"/>
          </a:xfrm>
        </p:spPr>
        <p:txBody>
          <a:bodyPr/>
          <a:lstStyle>
            <a:lvl1pPr>
              <a:defRPr sz="4314"/>
            </a:lvl1pPr>
            <a:lvl2pPr>
              <a:defRPr sz="3713"/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5"/>
          </p:nvPr>
        </p:nvSpPr>
        <p:spPr>
          <a:xfrm>
            <a:off x="2048352" y="1825462"/>
            <a:ext cx="9924629" cy="873181"/>
          </a:xfrm>
        </p:spPr>
        <p:txBody>
          <a:bodyPr/>
          <a:lstStyle>
            <a:lvl1pPr>
              <a:defRPr sz="4314"/>
            </a:lvl1pPr>
            <a:lvl2pPr>
              <a:defRPr sz="3713"/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6"/>
          </p:nvPr>
        </p:nvSpPr>
        <p:spPr>
          <a:xfrm>
            <a:off x="2048350" y="5519123"/>
            <a:ext cx="9924629" cy="873181"/>
          </a:xfrm>
        </p:spPr>
        <p:txBody>
          <a:bodyPr/>
          <a:lstStyle>
            <a:lvl1pPr>
              <a:defRPr sz="4314"/>
            </a:lvl1pPr>
            <a:lvl2pPr>
              <a:defRPr sz="3713"/>
            </a:lvl2pPr>
            <a:lvl3pPr>
              <a:defRPr sz="3210"/>
            </a:lvl3pPr>
            <a:lvl4pPr>
              <a:defRPr sz="2709"/>
            </a:lvl4pPr>
            <a:lvl5pPr>
              <a:defRPr sz="2709"/>
            </a:lvl5pPr>
            <a:lvl6pPr>
              <a:defRPr sz="2709"/>
            </a:lvl6pPr>
            <a:lvl7pPr>
              <a:defRPr sz="2709"/>
            </a:lvl7pPr>
            <a:lvl8pPr>
              <a:defRPr sz="2709"/>
            </a:lvl8pPr>
            <a:lvl9pPr>
              <a:defRPr sz="2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434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63C9773-E5C0-4C2B-95D4-1F7632200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89" y="1385411"/>
            <a:ext cx="12211287" cy="550080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8C4F74C-065A-4915-A423-69C10E882B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117" y="433607"/>
            <a:ext cx="2167295" cy="103106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7EDAEEC-B0FC-4BAB-BED7-6EEB7357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4702" y="2720998"/>
            <a:ext cx="6890835" cy="1084135"/>
          </a:xfrm>
        </p:spPr>
        <p:txBody>
          <a:bodyPr wrap="none">
            <a:noAutofit/>
          </a:bodyPr>
          <a:lstStyle>
            <a:lvl1pPr algn="l">
              <a:defRPr sz="4815"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C357D5-BD83-40A3-B0B1-DF13592B21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703" y="3805013"/>
            <a:ext cx="8335699" cy="2343468"/>
          </a:xfrm>
        </p:spPr>
        <p:txBody>
          <a:bodyPr wrap="square">
            <a:noAutofit/>
          </a:bodyPr>
          <a:lstStyle>
            <a:lvl1pPr marL="0" indent="0" algn="l">
              <a:buNone/>
              <a:defRPr sz="3612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</a:t>
            </a:r>
          </a:p>
        </p:txBody>
      </p:sp>
    </p:spTree>
    <p:extLst>
      <p:ext uri="{BB962C8B-B14F-4D97-AF65-F5344CB8AC3E}">
        <p14:creationId xmlns:p14="http://schemas.microsoft.com/office/powerpoint/2010/main" val="64457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121496" tIns="60748" rIns="121496" bIns="6074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430723"/>
          </a:xfrm>
          <a:prstGeom prst="rect">
            <a:avLst/>
          </a:prstGeom>
        </p:spPr>
        <p:txBody>
          <a:bodyPr vert="horz" lIns="121496" tIns="60748" rIns="121496" bIns="607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-5400000">
            <a:off x="-1134857" y="5133245"/>
            <a:ext cx="2846081" cy="364961"/>
          </a:xfrm>
          <a:prstGeom prst="rect">
            <a:avLst/>
          </a:prstGeom>
        </p:spPr>
        <p:txBody>
          <a:bodyPr vert="horz" wrap="none" lIns="121496" tIns="60748" rIns="121496" bIns="60748" rtlCol="0" anchor="ctr"/>
          <a:lstStyle>
            <a:lvl1pPr algn="l">
              <a:defRPr sz="1605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Eesti Vabariik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2"/>
            <a:ext cx="3860799" cy="365126"/>
          </a:xfrm>
          <a:prstGeom prst="rect">
            <a:avLst/>
          </a:prstGeom>
        </p:spPr>
        <p:txBody>
          <a:bodyPr vert="horz" lIns="121496" tIns="60748" rIns="121496" bIns="60748" rtlCol="0" anchor="ctr"/>
          <a:lstStyle>
            <a:lvl1pPr algn="l">
              <a:defRPr sz="1605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7508" y="6356352"/>
            <a:ext cx="650188" cy="365126"/>
          </a:xfrm>
          <a:prstGeom prst="rect">
            <a:avLst/>
          </a:prstGeom>
        </p:spPr>
        <p:txBody>
          <a:bodyPr vert="horz" lIns="121496" tIns="60748" rIns="121496" bIns="60748" rtlCol="0" anchor="ctr"/>
          <a:lstStyle>
            <a:lvl1pPr algn="r">
              <a:defRPr sz="16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25A551D-654A-4A19-8D78-C05E5488DAD8}" type="slidenum">
              <a:rPr lang="et-EE" smtClean="0"/>
              <a:pPr algn="l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3030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7" r:id="rId4"/>
    <p:sldLayoutId id="2147483664" r:id="rId5"/>
    <p:sldLayoutId id="2147483665" r:id="rId6"/>
    <p:sldLayoutId id="2147483666" r:id="rId7"/>
    <p:sldLayoutId id="2147483688" r:id="rId8"/>
    <p:sldLayoutId id="2147483693" r:id="rId9"/>
    <p:sldLayoutId id="2147483667" r:id="rId10"/>
    <p:sldLayoutId id="2147483691" r:id="rId11"/>
    <p:sldLayoutId id="2147483692" r:id="rId12"/>
    <p:sldLayoutId id="2147483668" r:id="rId13"/>
    <p:sldLayoutId id="2147483669" r:id="rId14"/>
    <p:sldLayoutId id="2147483689" r:id="rId15"/>
    <p:sldLayoutId id="2147483670" r:id="rId16"/>
    <p:sldLayoutId id="2147483694" r:id="rId17"/>
    <p:sldLayoutId id="2147483671" r:id="rId18"/>
    <p:sldLayoutId id="2147483672" r:id="rId19"/>
    <p:sldLayoutId id="2147483673" r:id="rId20"/>
    <p:sldLayoutId id="2147483674" r:id="rId21"/>
    <p:sldLayoutId id="2147483690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p:txStyles>
    <p:titleStyle>
      <a:lvl1pPr algn="l" defTabSz="1218974" rtl="0" eaLnBrk="1" latinLnBrk="0" hangingPunct="1">
        <a:spcBef>
          <a:spcPct val="0"/>
        </a:spcBef>
        <a:buNone/>
        <a:defRPr sz="5819" kern="1200">
          <a:solidFill>
            <a:srgbClr val="006EB5"/>
          </a:solidFill>
          <a:latin typeface="Arial Narrow" pitchFamily="34" charset="0"/>
          <a:ea typeface="+mj-ea"/>
          <a:cs typeface="+mj-cs"/>
        </a:defRPr>
      </a:lvl1pPr>
    </p:titleStyle>
    <p:bodyStyle>
      <a:lvl1pPr marL="457115" indent="-457115" algn="l" defTabSz="1218974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•"/>
        <a:defRPr sz="4314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990417" indent="-380930" algn="l" defTabSz="1218974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–"/>
        <a:defRPr sz="3713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523718" indent="-304744" algn="l" defTabSz="1218974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•"/>
        <a:defRPr sz="321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2133206" indent="-304744" algn="l" defTabSz="1218974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–"/>
        <a:defRPr sz="2709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742694" indent="-304744" algn="l" defTabSz="1218974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»"/>
        <a:defRPr sz="2709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3352181" indent="-304744" algn="l" defTabSz="1218974" rtl="0" eaLnBrk="1" latinLnBrk="0" hangingPunct="1">
        <a:spcBef>
          <a:spcPct val="20000"/>
        </a:spcBef>
        <a:buFont typeface="Arial" pitchFamily="34" charset="0"/>
        <a:buChar char="•"/>
        <a:defRPr sz="270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69" indent="-304744" algn="l" defTabSz="1218974" rtl="0" eaLnBrk="1" latinLnBrk="0" hangingPunct="1">
        <a:spcBef>
          <a:spcPct val="20000"/>
        </a:spcBef>
        <a:buFont typeface="Arial" pitchFamily="34" charset="0"/>
        <a:buChar char="•"/>
        <a:defRPr sz="2709" kern="1200">
          <a:solidFill>
            <a:schemeClr val="tx1"/>
          </a:solidFill>
          <a:latin typeface="+mn-lt"/>
          <a:ea typeface="+mn-ea"/>
          <a:cs typeface="+mn-cs"/>
        </a:defRPr>
      </a:lvl7pPr>
      <a:lvl8pPr marL="4571155" indent="-304744" algn="l" defTabSz="1218974" rtl="0" eaLnBrk="1" latinLnBrk="0" hangingPunct="1">
        <a:spcBef>
          <a:spcPct val="20000"/>
        </a:spcBef>
        <a:buFont typeface="Arial" pitchFamily="34" charset="0"/>
        <a:buChar char="•"/>
        <a:defRPr sz="2709" kern="1200">
          <a:solidFill>
            <a:schemeClr val="tx1"/>
          </a:solidFill>
          <a:latin typeface="+mn-lt"/>
          <a:ea typeface="+mn-ea"/>
          <a:cs typeface="+mn-cs"/>
        </a:defRPr>
      </a:lvl8pPr>
      <a:lvl9pPr marL="5180644" indent="-304744" algn="l" defTabSz="1218974" rtl="0" eaLnBrk="1" latinLnBrk="0" hangingPunct="1">
        <a:spcBef>
          <a:spcPct val="20000"/>
        </a:spcBef>
        <a:buFont typeface="Arial" pitchFamily="34" charset="0"/>
        <a:buChar char="•"/>
        <a:defRPr sz="2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1218974" rtl="0" eaLnBrk="1" latinLnBrk="0" hangingPunct="1">
        <a:defRPr sz="2408" kern="1200">
          <a:solidFill>
            <a:schemeClr val="tx1"/>
          </a:solidFill>
          <a:latin typeface="+mn-lt"/>
          <a:ea typeface="+mn-ea"/>
          <a:cs typeface="+mn-cs"/>
        </a:defRPr>
      </a:lvl1pPr>
      <a:lvl2pPr marL="609488" algn="l" defTabSz="1218974" rtl="0" eaLnBrk="1" latinLnBrk="0" hangingPunct="1">
        <a:defRPr sz="2408" kern="1200">
          <a:solidFill>
            <a:schemeClr val="tx1"/>
          </a:solidFill>
          <a:latin typeface="+mn-lt"/>
          <a:ea typeface="+mn-ea"/>
          <a:cs typeface="+mn-cs"/>
        </a:defRPr>
      </a:lvl2pPr>
      <a:lvl3pPr marL="1218974" algn="l" defTabSz="1218974" rtl="0" eaLnBrk="1" latinLnBrk="0" hangingPunct="1">
        <a:defRPr sz="2408" kern="1200">
          <a:solidFill>
            <a:schemeClr val="tx1"/>
          </a:solidFill>
          <a:latin typeface="+mn-lt"/>
          <a:ea typeface="+mn-ea"/>
          <a:cs typeface="+mn-cs"/>
        </a:defRPr>
      </a:lvl3pPr>
      <a:lvl4pPr marL="1828463" algn="l" defTabSz="1218974" rtl="0" eaLnBrk="1" latinLnBrk="0" hangingPunct="1">
        <a:defRPr sz="2408" kern="1200">
          <a:solidFill>
            <a:schemeClr val="tx1"/>
          </a:solidFill>
          <a:latin typeface="+mn-lt"/>
          <a:ea typeface="+mn-ea"/>
          <a:cs typeface="+mn-cs"/>
        </a:defRPr>
      </a:lvl4pPr>
      <a:lvl5pPr marL="2437950" algn="l" defTabSz="1218974" rtl="0" eaLnBrk="1" latinLnBrk="0" hangingPunct="1">
        <a:defRPr sz="2408" kern="1200">
          <a:solidFill>
            <a:schemeClr val="tx1"/>
          </a:solidFill>
          <a:latin typeface="+mn-lt"/>
          <a:ea typeface="+mn-ea"/>
          <a:cs typeface="+mn-cs"/>
        </a:defRPr>
      </a:lvl5pPr>
      <a:lvl6pPr marL="3047437" algn="l" defTabSz="1218974" rtl="0" eaLnBrk="1" latinLnBrk="0" hangingPunct="1">
        <a:defRPr sz="2408" kern="1200">
          <a:solidFill>
            <a:schemeClr val="tx1"/>
          </a:solidFill>
          <a:latin typeface="+mn-lt"/>
          <a:ea typeface="+mn-ea"/>
          <a:cs typeface="+mn-cs"/>
        </a:defRPr>
      </a:lvl6pPr>
      <a:lvl7pPr marL="3656924" algn="l" defTabSz="1218974" rtl="0" eaLnBrk="1" latinLnBrk="0" hangingPunct="1">
        <a:defRPr sz="2408" kern="1200">
          <a:solidFill>
            <a:schemeClr val="tx1"/>
          </a:solidFill>
          <a:latin typeface="+mn-lt"/>
          <a:ea typeface="+mn-ea"/>
          <a:cs typeface="+mn-cs"/>
        </a:defRPr>
      </a:lvl7pPr>
      <a:lvl8pPr marL="4266412" algn="l" defTabSz="1218974" rtl="0" eaLnBrk="1" latinLnBrk="0" hangingPunct="1">
        <a:defRPr sz="2408" kern="1200">
          <a:solidFill>
            <a:schemeClr val="tx1"/>
          </a:solidFill>
          <a:latin typeface="+mn-lt"/>
          <a:ea typeface="+mn-ea"/>
          <a:cs typeface="+mn-cs"/>
        </a:defRPr>
      </a:lvl8pPr>
      <a:lvl9pPr marL="4875899" algn="l" defTabSz="1218974" rtl="0" eaLnBrk="1" latinLnBrk="0" hangingPunct="1">
        <a:defRPr sz="24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eskkonnaamet.ee/elusloodus-looduskaitse/tegevused-kaitstavatel-aladel/planeerimine-ja-ehitamine" TargetMode="Externa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02E625D-33CE-445A-8B2F-0004D4096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582" y="1643743"/>
            <a:ext cx="6890835" cy="1528809"/>
          </a:xfrm>
        </p:spPr>
        <p:txBody>
          <a:bodyPr/>
          <a:lstStyle/>
          <a:p>
            <a:pPr algn="ctr"/>
            <a:r>
              <a:rPr lang="et-E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Tuulepargid ja looduskaitselised piirangud</a:t>
            </a:r>
            <a:br>
              <a:rPr lang="et-E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t-E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Kaasamiskoosolek Põhja-Pärnumaa tuuleenergia teemal</a:t>
            </a:r>
            <a:endParaRPr lang="et-EE" sz="2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781582-2F31-4238-8217-FD882A8E48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3020" y="5669547"/>
            <a:ext cx="7035321" cy="524378"/>
          </a:xfrm>
        </p:spPr>
        <p:txBody>
          <a:bodyPr/>
          <a:lstStyle/>
          <a:p>
            <a:r>
              <a:rPr lang="et-EE" dirty="0"/>
              <a:t>27. mai 2024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EE5BAAD-9767-4964-BEB4-1244F8310F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80754" y="4986411"/>
            <a:ext cx="7674475" cy="417827"/>
          </a:xfrm>
        </p:spPr>
        <p:txBody>
          <a:bodyPr/>
          <a:lstStyle/>
          <a:p>
            <a:r>
              <a:rPr lang="et-EE" dirty="0"/>
              <a:t>Looduskasutuse osakond, peaspetsialist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1E435C4-AD0F-44B4-B837-3B0DA9F44B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0754" y="4434660"/>
            <a:ext cx="7007587" cy="433406"/>
          </a:xfrm>
        </p:spPr>
        <p:txBody>
          <a:bodyPr/>
          <a:lstStyle/>
          <a:p>
            <a:r>
              <a:rPr lang="et-EE" dirty="0"/>
              <a:t>Märt Öövel</a:t>
            </a:r>
          </a:p>
        </p:txBody>
      </p:sp>
    </p:spTree>
    <p:extLst>
      <p:ext uri="{BB962C8B-B14F-4D97-AF65-F5344CB8AC3E}">
        <p14:creationId xmlns:p14="http://schemas.microsoft.com/office/powerpoint/2010/main" val="39855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E46E27-552B-4C48-BDD2-14CCA4CA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23" y="144175"/>
            <a:ext cx="10972800" cy="1143000"/>
          </a:xfrm>
        </p:spPr>
        <p:txBody>
          <a:bodyPr/>
          <a:lstStyle/>
          <a:p>
            <a:pPr algn="ctr"/>
            <a:r>
              <a:rPr lang="et-EE" sz="3200" b="1" dirty="0">
                <a:solidFill>
                  <a:schemeClr val="tx2"/>
                </a:solidFill>
              </a:rPr>
              <a:t>Keskkonnaameti roll taastuvenergeetika arendustes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1161B-7224-4BA9-A118-0E834B156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177" y="1110344"/>
            <a:ext cx="11572262" cy="5603482"/>
          </a:xfrm>
        </p:spPr>
        <p:txBody>
          <a:bodyPr vert="horz" lIns="121496" tIns="60748" rIns="121496" bIns="60748" rtlCol="0" anchor="t">
            <a:noAutofit/>
          </a:bodyPr>
          <a:lstStyle/>
          <a:p>
            <a:pPr marL="456565" indent="-456565"/>
            <a:r>
              <a:rPr lang="et-EE" sz="2600" dirty="0">
                <a:latin typeface="Arial Narrow"/>
              </a:rPr>
              <a:t>Planeeringute ning keskkonnamõjude (strateegilise) hindamise programmide ja aruannete kohta </a:t>
            </a:r>
            <a:r>
              <a:rPr lang="et-EE" sz="2600" b="1" dirty="0">
                <a:latin typeface="Arial Narrow"/>
              </a:rPr>
              <a:t>ettepanekute esitaja</a:t>
            </a:r>
            <a:r>
              <a:rPr lang="et-EE" sz="2600" dirty="0">
                <a:latin typeface="Arial Narrow"/>
              </a:rPr>
              <a:t> ning </a:t>
            </a:r>
            <a:r>
              <a:rPr lang="et-EE" sz="2600" b="1" dirty="0" err="1">
                <a:latin typeface="Arial Narrow"/>
              </a:rPr>
              <a:t>kooskõlastaja</a:t>
            </a:r>
            <a:r>
              <a:rPr lang="et-EE" sz="2600" b="1" dirty="0">
                <a:latin typeface="Arial Narrow"/>
              </a:rPr>
              <a:t>, </a:t>
            </a:r>
            <a:r>
              <a:rPr lang="et-EE" sz="2600" dirty="0">
                <a:latin typeface="Arial Narrow"/>
              </a:rPr>
              <a:t>s.o eelkõige looduskeskkonna küsimustesse </a:t>
            </a:r>
            <a:r>
              <a:rPr lang="et-EE" sz="2600" dirty="0" err="1">
                <a:latin typeface="Arial Narrow"/>
              </a:rPr>
              <a:t>panustaja</a:t>
            </a:r>
            <a:r>
              <a:rPr lang="et-EE" sz="2600" dirty="0">
                <a:latin typeface="Arial Narrow"/>
              </a:rPr>
              <a:t> ja kontroll</a:t>
            </a:r>
          </a:p>
          <a:p>
            <a:pPr marL="456565" indent="-456565"/>
            <a:r>
              <a:rPr lang="et-EE" sz="2600" dirty="0">
                <a:latin typeface="Arial Narrow"/>
              </a:rPr>
              <a:t>Vajadusel </a:t>
            </a:r>
            <a:r>
              <a:rPr lang="et-EE" sz="2600" b="1" dirty="0">
                <a:latin typeface="Arial Narrow"/>
              </a:rPr>
              <a:t>nõuandja</a:t>
            </a:r>
            <a:r>
              <a:rPr lang="et-EE" sz="2600" dirty="0">
                <a:latin typeface="Arial Narrow"/>
              </a:rPr>
              <a:t> või </a:t>
            </a:r>
            <a:r>
              <a:rPr lang="et-EE" sz="2600" b="1" dirty="0">
                <a:latin typeface="Arial Narrow"/>
              </a:rPr>
              <a:t>tingimuste </a:t>
            </a:r>
            <a:r>
              <a:rPr lang="et-EE" sz="2600" b="1" dirty="0" err="1">
                <a:latin typeface="Arial Narrow"/>
              </a:rPr>
              <a:t>kooskõlastaja</a:t>
            </a:r>
            <a:r>
              <a:rPr lang="et-EE" sz="2600" b="1" dirty="0">
                <a:latin typeface="Arial Narrow"/>
              </a:rPr>
              <a:t>/seadja</a:t>
            </a:r>
            <a:r>
              <a:rPr lang="et-EE" sz="2600" dirty="0">
                <a:latin typeface="Arial Narrow"/>
              </a:rPr>
              <a:t>, kuidas arenduste keskkonnakahjusid vältida või negatiivseid mõjusid minimeerida, leevendada või kompenseerida. Loa andja liikide kahjustamiseks.</a:t>
            </a:r>
          </a:p>
          <a:p>
            <a:pPr marL="456565" indent="-456565"/>
            <a:r>
              <a:rPr lang="et-EE" sz="2600" dirty="0">
                <a:latin typeface="Arial Narrow"/>
              </a:rPr>
              <a:t>Eesti looduse infosüsteemi </a:t>
            </a:r>
            <a:r>
              <a:rPr lang="et-EE" sz="2600" b="1" dirty="0">
                <a:latin typeface="Arial Narrow"/>
              </a:rPr>
              <a:t>registriandmete </a:t>
            </a:r>
            <a:r>
              <a:rPr lang="et-EE" sz="2600" b="1" dirty="0" err="1">
                <a:latin typeface="Arial Narrow"/>
              </a:rPr>
              <a:t>korrastaja</a:t>
            </a:r>
            <a:r>
              <a:rPr lang="et-EE" sz="2600" dirty="0">
                <a:latin typeface="Arial Narrow"/>
              </a:rPr>
              <a:t>, osaliselt ka ajakohaste </a:t>
            </a:r>
            <a:r>
              <a:rPr lang="et-EE" sz="2600" b="1" dirty="0">
                <a:latin typeface="Arial Narrow"/>
              </a:rPr>
              <a:t>andmete tellija </a:t>
            </a:r>
          </a:p>
          <a:p>
            <a:r>
              <a:rPr lang="et-EE" sz="2600" b="1" dirty="0">
                <a:latin typeface="Arial Narrow"/>
              </a:rPr>
              <a:t>Koostööpartner</a:t>
            </a:r>
            <a:r>
              <a:rPr lang="et-EE" sz="2600" dirty="0">
                <a:latin typeface="Arial Narrow"/>
              </a:rPr>
              <a:t> õigusloomes nii </a:t>
            </a:r>
            <a:r>
              <a:rPr lang="et-EE" sz="2600" dirty="0" err="1">
                <a:latin typeface="Arial Narrow"/>
              </a:rPr>
              <a:t>KliMile</a:t>
            </a:r>
            <a:r>
              <a:rPr lang="et-EE" sz="2600" dirty="0">
                <a:latin typeface="Arial Narrow"/>
              </a:rPr>
              <a:t> ja selle allasutustele kui planeeringute protsessi eest tervikuna vastutavale </a:t>
            </a:r>
            <a:r>
              <a:rPr lang="et-EE" sz="2600" dirty="0" err="1">
                <a:latin typeface="Arial Narrow"/>
              </a:rPr>
              <a:t>ReMile</a:t>
            </a:r>
            <a:r>
              <a:rPr lang="et-EE" sz="2600" dirty="0">
                <a:latin typeface="Arial Narrow"/>
              </a:rPr>
              <a:t> </a:t>
            </a:r>
            <a:endParaRPr lang="et-EE" sz="2600" dirty="0"/>
          </a:p>
          <a:p>
            <a:pPr marL="456565" indent="-456565"/>
            <a:r>
              <a:rPr lang="et-EE" sz="2600" dirty="0">
                <a:latin typeface="Arial Narrow"/>
              </a:rPr>
              <a:t>Oma vastutusvaldkonnas ühtlustatud </a:t>
            </a:r>
            <a:r>
              <a:rPr lang="et-EE" sz="2600" b="1" dirty="0">
                <a:latin typeface="Arial Narrow"/>
              </a:rPr>
              <a:t>põhimõtete väljatöötaja </a:t>
            </a:r>
            <a:r>
              <a:rPr lang="et-EE" sz="2600" dirty="0">
                <a:latin typeface="Arial Narrow"/>
              </a:rPr>
              <a:t>(liigi- ja elupaikade kaitse)</a:t>
            </a:r>
          </a:p>
          <a:p>
            <a:pPr marL="456565" indent="-456565"/>
            <a:r>
              <a:rPr lang="et-EE" sz="2600" dirty="0">
                <a:latin typeface="Arial Narrow"/>
              </a:rPr>
              <a:t>Õigusaktide ja keskkonnanõuete järgmise </a:t>
            </a:r>
            <a:r>
              <a:rPr lang="et-EE" sz="2600" b="1" dirty="0" err="1">
                <a:latin typeface="Arial Narrow"/>
              </a:rPr>
              <a:t>järelevalvaja</a:t>
            </a:r>
            <a:r>
              <a:rPr lang="et-EE" sz="2600" dirty="0">
                <a:latin typeface="Arial Narrow"/>
              </a:rPr>
              <a:t> </a:t>
            </a:r>
            <a:endParaRPr lang="et-EE" sz="2600" dirty="0"/>
          </a:p>
        </p:txBody>
      </p:sp>
    </p:spTree>
    <p:extLst>
      <p:ext uri="{BB962C8B-B14F-4D97-AF65-F5344CB8AC3E}">
        <p14:creationId xmlns:p14="http://schemas.microsoft.com/office/powerpoint/2010/main" val="377842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86554A-16D3-4A19-B148-992A7C072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Tänan!</a:t>
            </a:r>
          </a:p>
        </p:txBody>
      </p:sp>
    </p:spTree>
    <p:extLst>
      <p:ext uri="{BB962C8B-B14F-4D97-AF65-F5344CB8AC3E}">
        <p14:creationId xmlns:p14="http://schemas.microsoft.com/office/powerpoint/2010/main" val="317372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E46E27-552B-4C48-BDD2-14CCA4CA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0"/>
            <a:ext cx="10972800" cy="1143000"/>
          </a:xfrm>
        </p:spPr>
        <p:txBody>
          <a:bodyPr/>
          <a:lstStyle/>
          <a:p>
            <a:pPr algn="ctr"/>
            <a:r>
              <a:rPr lang="et-EE" sz="3200" dirty="0"/>
              <a:t>Maismaa tuulepargi mõjud elusloodusele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1161B-7224-4BA9-A118-0E834B156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966651"/>
            <a:ext cx="5834744" cy="5677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dirty="0"/>
              <a:t>Mõjud </a:t>
            </a:r>
            <a:r>
              <a:rPr lang="et-EE" sz="2400" b="1" dirty="0"/>
              <a:t>taimekooslustele</a:t>
            </a:r>
            <a:r>
              <a:rPr lang="et-EE" sz="2400" dirty="0"/>
              <a:t> avalduvad:</a:t>
            </a:r>
          </a:p>
          <a:p>
            <a:r>
              <a:rPr lang="et-EE" sz="2400" dirty="0"/>
              <a:t>Koosluste otsene hävinemine ehitusaladel, juurdepääsuteede aladel. Otsene mõju väärtuslikele kooslustele ja kasvukohtadele valdavalt lokaalne ja asukohavalikuga välditav;</a:t>
            </a:r>
          </a:p>
          <a:p>
            <a:r>
              <a:rPr lang="et-EE" sz="2400" dirty="0"/>
              <a:t>Koosluste kahjustumine ja kaudsed mõjud: killustumine (sh elektriliitumine, juurdepääsuteed), degradeerumine. Kaudsed mõjud võivad olla ulatuslikud – näiteks märgaladel või märgades elupaikades täiendavate kuivendusvõrkude mõju võib ulatuda sadade meetrite kaugusele.</a:t>
            </a:r>
            <a:endParaRPr lang="et-EE" sz="2400" b="1" dirty="0"/>
          </a:p>
          <a:p>
            <a:pPr marL="0" indent="0">
              <a:buNone/>
            </a:pPr>
            <a:endParaRPr lang="et-EE" sz="2400" kern="0" dirty="0">
              <a:latin typeface="+mj-lt"/>
            </a:endParaRPr>
          </a:p>
          <a:p>
            <a:pPr marL="0" indent="0">
              <a:buNone/>
            </a:pPr>
            <a:endParaRPr lang="et-EE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FD1B9FFC-6104-BAE3-584C-44B133C64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2" y="2612571"/>
            <a:ext cx="5747658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E46E27-552B-4C48-BDD2-14CCA4CA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0"/>
            <a:ext cx="10972800" cy="1143000"/>
          </a:xfrm>
        </p:spPr>
        <p:txBody>
          <a:bodyPr/>
          <a:lstStyle/>
          <a:p>
            <a:pPr algn="ctr"/>
            <a:r>
              <a:rPr lang="et-EE" sz="3200" dirty="0"/>
              <a:t>Maismaa tuulepargi mõjud elusloodusele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1161B-7224-4BA9-A118-0E834B156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966652"/>
            <a:ext cx="10972801" cy="53869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t-E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2400" dirty="0"/>
              <a:t>Mõju </a:t>
            </a:r>
            <a:r>
              <a:rPr lang="et-EE" sz="2400" b="1" dirty="0"/>
              <a:t>linnustikule </a:t>
            </a:r>
            <a:r>
              <a:rPr lang="et-EE" sz="2400" dirty="0"/>
              <a:t>(nii pesitsevad liigid kui rändlinnustik) avaldub:</a:t>
            </a:r>
          </a:p>
          <a:p>
            <a:pPr lvl="1"/>
            <a:r>
              <a:rPr lang="et-EE" sz="2400" dirty="0"/>
              <a:t>Kokkupõrkesuremuses (lindude põrkumine tuulikutega ja kaasneva taristuga)</a:t>
            </a:r>
          </a:p>
          <a:p>
            <a:pPr lvl="2"/>
            <a:r>
              <a:rPr lang="et-EE" sz="2400" dirty="0"/>
              <a:t>Sõltub suuresti tuulepargi asukohast ning liigi käitumuslikest omapäradest</a:t>
            </a:r>
          </a:p>
          <a:p>
            <a:pPr lvl="2"/>
            <a:r>
              <a:rPr lang="et-EE" sz="2400" dirty="0"/>
              <a:t>Enam on ohustatud röövlinnud, sh </a:t>
            </a:r>
            <a:r>
              <a:rPr lang="et-EE" sz="2400" dirty="0" err="1"/>
              <a:t>kullilised</a:t>
            </a:r>
            <a:r>
              <a:rPr lang="et-EE" sz="2400" dirty="0"/>
              <a:t> jt liuglendurid (kured, toonekured)</a:t>
            </a:r>
          </a:p>
          <a:p>
            <a:pPr lvl="1"/>
            <a:r>
              <a:rPr lang="et-EE" sz="2400" dirty="0"/>
              <a:t>Barjääriefektis</a:t>
            </a:r>
          </a:p>
          <a:p>
            <a:pPr lvl="1"/>
            <a:r>
              <a:rPr lang="et-EE" sz="2400" dirty="0"/>
              <a:t>Elupaikade hävimises või elupaikade kvaliteedi languses</a:t>
            </a:r>
          </a:p>
          <a:p>
            <a:pPr lvl="2"/>
            <a:r>
              <a:rPr lang="et-EE" sz="2400" dirty="0"/>
              <a:t>Otsene elupaigakadu pigem vähene, kuid seda olulisemad on häiringud ja elupaiga kvaliteedi langus </a:t>
            </a:r>
          </a:p>
          <a:p>
            <a:pPr lvl="2"/>
            <a:r>
              <a:rPr lang="et-EE" sz="2400" dirty="0"/>
              <a:t>Häiringute mõju olulisus liigiti ja </a:t>
            </a:r>
            <a:r>
              <a:rPr lang="et-EE" sz="2400" dirty="0" err="1"/>
              <a:t>liigirühmiti</a:t>
            </a:r>
            <a:r>
              <a:rPr lang="et-EE" sz="2400" dirty="0"/>
              <a:t> erinev. (Metsis)</a:t>
            </a:r>
          </a:p>
          <a:p>
            <a:pPr lvl="1"/>
            <a:r>
              <a:rPr lang="et-EE" sz="2400" dirty="0"/>
              <a:t>Kaudsetes mõjudes</a:t>
            </a:r>
          </a:p>
          <a:p>
            <a:r>
              <a:rPr lang="et-EE" sz="2400" dirty="0"/>
              <a:t>Linnustikule avalduva mõju vähendamisel on esmane ülesanne tuulepargi hoolikas asukohavalik. Lisaks erinevad tehnilised meetmed </a:t>
            </a:r>
            <a:r>
              <a:rPr lang="et-EE" sz="2400" dirty="0" err="1"/>
              <a:t>kokkupõrkesurevuse</a:t>
            </a:r>
            <a:r>
              <a:rPr lang="et-EE" sz="2400" dirty="0"/>
              <a:t> vähendamiseks.</a:t>
            </a:r>
          </a:p>
          <a:p>
            <a:pPr marL="0" indent="0">
              <a:buNone/>
            </a:pPr>
            <a:endParaRPr lang="et-EE" sz="2000" kern="0" dirty="0"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t-E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771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E46E27-552B-4C48-BDD2-14CCA4CA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0"/>
            <a:ext cx="10972800" cy="1143000"/>
          </a:xfrm>
        </p:spPr>
        <p:txBody>
          <a:bodyPr/>
          <a:lstStyle/>
          <a:p>
            <a:pPr algn="ctr"/>
            <a:r>
              <a:rPr lang="et-EE" sz="3200" dirty="0"/>
              <a:t>Maismaa tuulepargi mõjud elusloodusele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1161B-7224-4BA9-A118-0E834B156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1295400"/>
            <a:ext cx="10972799" cy="5058208"/>
          </a:xfrm>
        </p:spPr>
        <p:txBody>
          <a:bodyPr>
            <a:normAutofit/>
          </a:bodyPr>
          <a:lstStyle/>
          <a:p>
            <a:r>
              <a:rPr lang="et-EE" sz="2800" dirty="0"/>
              <a:t>Mõju </a:t>
            </a:r>
            <a:r>
              <a:rPr lang="et-EE" sz="2800" b="1" dirty="0"/>
              <a:t>nahkhiirtele </a:t>
            </a:r>
            <a:r>
              <a:rPr lang="et-EE" sz="2800" dirty="0"/>
              <a:t>avaldub nii otsese </a:t>
            </a:r>
            <a:r>
              <a:rPr lang="et-EE" sz="2800" dirty="0" err="1"/>
              <a:t>surevuse</a:t>
            </a:r>
            <a:r>
              <a:rPr lang="et-EE" sz="2800" dirty="0"/>
              <a:t> (otsesed kokkupõrked kui </a:t>
            </a:r>
            <a:r>
              <a:rPr lang="et-EE" sz="2800" dirty="0" err="1"/>
              <a:t>barotrauma</a:t>
            </a:r>
            <a:r>
              <a:rPr lang="et-EE" sz="2800" dirty="0"/>
              <a:t>) kui läbi elupaiga kvaliteedi. Ohustatud võivad olla nii kohalikud liigid kui rändel olevad liigid. </a:t>
            </a:r>
            <a:r>
              <a:rPr lang="et-EE" sz="2800" dirty="0" err="1"/>
              <a:t>Surevuse</a:t>
            </a:r>
            <a:r>
              <a:rPr lang="et-EE" sz="2800" dirty="0"/>
              <a:t> vältimine tehniliselt hõlbus.</a:t>
            </a:r>
          </a:p>
          <a:p>
            <a:r>
              <a:rPr lang="et-EE" sz="2800" dirty="0"/>
              <a:t>Mõju teistele </a:t>
            </a:r>
            <a:r>
              <a:rPr lang="et-EE" sz="2800" b="1" dirty="0"/>
              <a:t>imetajatele</a:t>
            </a:r>
            <a:r>
              <a:rPr lang="et-EE" sz="2800" dirty="0"/>
              <a:t> ei ole ühene, </a:t>
            </a:r>
          </a:p>
          <a:p>
            <a:pPr marL="0" indent="0">
              <a:buNone/>
            </a:pPr>
            <a:r>
              <a:rPr lang="et-EE" sz="2800" dirty="0"/>
              <a:t>liigid võivad vältida tuulepargialasid, </a:t>
            </a:r>
          </a:p>
          <a:p>
            <a:pPr marL="0" indent="0">
              <a:buNone/>
            </a:pPr>
            <a:r>
              <a:rPr lang="et-EE" sz="2800" dirty="0"/>
              <a:t>metsamaastikuga seotud uuringuid pigem vähe. </a:t>
            </a:r>
          </a:p>
          <a:p>
            <a:pPr marL="0" indent="0">
              <a:buNone/>
            </a:pPr>
            <a:r>
              <a:rPr lang="et-EE" sz="2800" dirty="0"/>
              <a:t>Lendorav!</a:t>
            </a:r>
          </a:p>
          <a:p>
            <a:r>
              <a:rPr lang="et-EE" sz="2800" dirty="0"/>
              <a:t>Mõju maismaa selgrootutele, kahepaiksetele ja </a:t>
            </a:r>
          </a:p>
          <a:p>
            <a:pPr marL="0" indent="0">
              <a:buNone/>
            </a:pPr>
            <a:r>
              <a:rPr lang="et-EE" sz="2800" dirty="0"/>
              <a:t>roomajatele väga liigi ja asukohapõhine, kuid pigem </a:t>
            </a:r>
          </a:p>
          <a:p>
            <a:pPr marL="0" indent="0">
              <a:buNone/>
            </a:pPr>
            <a:r>
              <a:rPr lang="et-EE" sz="2800" dirty="0"/>
              <a:t>lokaalne. </a:t>
            </a:r>
          </a:p>
          <a:p>
            <a:pPr marL="0" indent="0">
              <a:buNone/>
            </a:pPr>
            <a:endParaRPr lang="et-E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000" kern="0" dirty="0"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t-E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400" dirty="0">
              <a:latin typeface="+mj-lt"/>
            </a:endParaRP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6A308777-A5F0-67EE-544B-0EFDBB4EE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939" y="2636552"/>
            <a:ext cx="3385458" cy="42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2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E46E27-552B-4C48-BDD2-14CCA4CA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0"/>
            <a:ext cx="10972800" cy="1143000"/>
          </a:xfrm>
        </p:spPr>
        <p:txBody>
          <a:bodyPr/>
          <a:lstStyle/>
          <a:p>
            <a:pPr algn="ctr"/>
            <a:r>
              <a:rPr lang="et-EE" sz="3200" dirty="0"/>
              <a:t>Ülevaade Eesti looduskaitsesüsteemist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1161B-7224-4BA9-A118-0E834B156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1295400"/>
            <a:ext cx="10972799" cy="5058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000" kern="0" dirty="0"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t-E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400" dirty="0">
              <a:latin typeface="+mj-lt"/>
            </a:endParaRPr>
          </a:p>
        </p:txBody>
      </p:sp>
      <p:sp>
        <p:nvSpPr>
          <p:cNvPr id="6" name="Sisu kohatäide 4">
            <a:extLst>
              <a:ext uri="{FF2B5EF4-FFF2-40B4-BE49-F238E27FC236}">
                <a16:creationId xmlns:a16="http://schemas.microsoft.com/office/drawing/2014/main" id="{5008FA48-9431-1F96-7F01-367011A2E991}"/>
              </a:ext>
            </a:extLst>
          </p:cNvPr>
          <p:cNvSpPr txBox="1">
            <a:spLocks/>
          </p:cNvSpPr>
          <p:nvPr/>
        </p:nvSpPr>
        <p:spPr>
          <a:xfrm>
            <a:off x="609599" y="1143000"/>
            <a:ext cx="10972798" cy="5213351"/>
          </a:xfrm>
          <a:prstGeom prst="rect">
            <a:avLst/>
          </a:prstGeom>
        </p:spPr>
        <p:txBody>
          <a:bodyPr vert="horz" lIns="121496" tIns="60748" rIns="121496" bIns="60748" rtlCol="0">
            <a:normAutofit lnSpcReduction="10000"/>
          </a:bodyPr>
          <a:lstStyle>
            <a:lvl1pPr marL="457115" indent="-457115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2406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90417" indent="-380930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2406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523718" indent="-304744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2709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2133206" indent="-304744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1805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742694" indent="-304744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»"/>
              <a:defRPr sz="1805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3352181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669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155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44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sz="2600" dirty="0"/>
              <a:t>Eesti looduskaitse põhineb nn linnu- ja loodusdirektiivil ning looduskaitseseadusel</a:t>
            </a:r>
          </a:p>
          <a:p>
            <a:pPr marL="0" indent="0">
              <a:buFont typeface="Arial" pitchFamily="34" charset="0"/>
              <a:buNone/>
            </a:pPr>
            <a:endParaRPr lang="et-EE" sz="2400" dirty="0"/>
          </a:p>
          <a:p>
            <a:r>
              <a:rPr lang="et-EE" sz="2400" dirty="0"/>
              <a:t>Natura 2000 linnualad pesitsevate </a:t>
            </a:r>
          </a:p>
          <a:p>
            <a:pPr marL="0" indent="0">
              <a:buFont typeface="Arial" pitchFamily="34" charset="0"/>
              <a:buNone/>
            </a:pPr>
            <a:r>
              <a:rPr lang="et-EE" sz="2400" dirty="0"/>
              <a:t>	linnuliikide ja rändlindude kaitseks</a:t>
            </a:r>
          </a:p>
          <a:p>
            <a:r>
              <a:rPr lang="et-EE" sz="2400" dirty="0"/>
              <a:t>Natura 2000 loodusalad elupaigatüüpide ja </a:t>
            </a:r>
          </a:p>
          <a:p>
            <a:pPr marL="0" indent="0">
              <a:buFont typeface="Arial" pitchFamily="34" charset="0"/>
              <a:buNone/>
            </a:pPr>
            <a:r>
              <a:rPr lang="et-EE" sz="2400" dirty="0"/>
              <a:t>	lindude kõrval teiste liikide kaitseks</a:t>
            </a:r>
          </a:p>
          <a:p>
            <a:pPr marL="0" indent="0">
              <a:buFont typeface="Arial" pitchFamily="34" charset="0"/>
              <a:buNone/>
            </a:pPr>
            <a:endParaRPr lang="et-EE" sz="2400" dirty="0"/>
          </a:p>
          <a:p>
            <a:pPr marL="0" indent="0">
              <a:buFont typeface="Arial" pitchFamily="34" charset="0"/>
              <a:buNone/>
            </a:pPr>
            <a:r>
              <a:rPr lang="et-EE" sz="2400" dirty="0"/>
              <a:t> Kaitse põhineb eelkõige loodusdirektiivi art 6.3 ja 6.4: </a:t>
            </a:r>
          </a:p>
          <a:p>
            <a:pPr marL="0" indent="0">
              <a:buFont typeface="Arial" pitchFamily="34" charset="0"/>
              <a:buNone/>
            </a:pPr>
            <a:r>
              <a:rPr lang="et-EE" sz="2400" dirty="0"/>
              <a:t>Tegevused on lubatud kui veendumus, et</a:t>
            </a:r>
          </a:p>
          <a:p>
            <a:pPr marL="0" indent="0">
              <a:buFont typeface="Arial" pitchFamily="34" charset="0"/>
              <a:buNone/>
            </a:pPr>
            <a:r>
              <a:rPr lang="et-EE" sz="2400" dirty="0"/>
              <a:t>tegevus ei mõjuta ebasoodsalt Natura 2000 </a:t>
            </a:r>
          </a:p>
          <a:p>
            <a:pPr marL="0" indent="0">
              <a:buFont typeface="Arial" pitchFamily="34" charset="0"/>
              <a:buNone/>
            </a:pPr>
            <a:r>
              <a:rPr lang="et-EE" sz="2400" dirty="0"/>
              <a:t>võrgustiku ala terviklikkust ega kaitse eesmärki, </a:t>
            </a:r>
          </a:p>
          <a:p>
            <a:pPr marL="0" indent="0">
              <a:buFont typeface="Arial" pitchFamily="34" charset="0"/>
              <a:buNone/>
            </a:pPr>
            <a:r>
              <a:rPr lang="et-EE" sz="2400" dirty="0"/>
              <a:t>Ebasoodsa mõju lubamine vaid äärmisel erandjuhul</a:t>
            </a:r>
          </a:p>
        </p:txBody>
      </p:sp>
      <p:sp>
        <p:nvSpPr>
          <p:cNvPr id="8" name="Sisu kohatäide 3">
            <a:extLst>
              <a:ext uri="{FF2B5EF4-FFF2-40B4-BE49-F238E27FC236}">
                <a16:creationId xmlns:a16="http://schemas.microsoft.com/office/drawing/2014/main" id="{8E1421CD-DE12-96E9-DA67-8798570CB9FF}"/>
              </a:ext>
            </a:extLst>
          </p:cNvPr>
          <p:cNvSpPr txBox="1">
            <a:spLocks/>
          </p:cNvSpPr>
          <p:nvPr/>
        </p:nvSpPr>
        <p:spPr>
          <a:xfrm>
            <a:off x="7567901" y="2012414"/>
            <a:ext cx="4213396" cy="4233780"/>
          </a:xfrm>
          <a:prstGeom prst="rect">
            <a:avLst/>
          </a:prstGeom>
        </p:spPr>
        <p:txBody>
          <a:bodyPr/>
          <a:lstStyle>
            <a:lvl1pPr marL="457115" indent="-457115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4314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90417" indent="-380930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3713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523718" indent="-304744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321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2133206" indent="-304744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2709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742694" indent="-304744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»"/>
              <a:defRPr sz="2709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3352181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669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155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44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400" dirty="0"/>
              <a:t>Rahvuspark </a:t>
            </a:r>
          </a:p>
          <a:p>
            <a:r>
              <a:rPr lang="et-EE" sz="2400" dirty="0"/>
              <a:t>Looduskaitseala</a:t>
            </a:r>
          </a:p>
          <a:p>
            <a:r>
              <a:rPr lang="et-EE" sz="2400" dirty="0"/>
              <a:t>Maastikukaitseala</a:t>
            </a:r>
          </a:p>
          <a:p>
            <a:pPr lvl="1"/>
            <a:r>
              <a:rPr lang="et-EE" sz="2400" dirty="0"/>
              <a:t>Loodusreservaat</a:t>
            </a:r>
          </a:p>
          <a:p>
            <a:pPr lvl="1"/>
            <a:r>
              <a:rPr lang="et-EE" sz="2400" dirty="0"/>
              <a:t>Sihtkaitsevöönd</a:t>
            </a:r>
          </a:p>
          <a:p>
            <a:pPr lvl="1"/>
            <a:r>
              <a:rPr lang="et-EE" sz="2400" dirty="0"/>
              <a:t>Piiranguvöönd</a:t>
            </a:r>
          </a:p>
          <a:p>
            <a:r>
              <a:rPr lang="et-EE" sz="2400" dirty="0"/>
              <a:t>Hoiuala</a:t>
            </a:r>
          </a:p>
          <a:p>
            <a:r>
              <a:rPr lang="et-EE" sz="2400" dirty="0"/>
              <a:t>Kaitsealuse liigi püsielupaik</a:t>
            </a:r>
          </a:p>
          <a:p>
            <a:r>
              <a:rPr lang="et-EE" sz="2400" dirty="0"/>
              <a:t>Kaitstav looduse üksikobjekt</a:t>
            </a:r>
          </a:p>
          <a:p>
            <a:r>
              <a:rPr lang="et-EE" sz="2400" dirty="0"/>
              <a:t>Kaitsealused liigid ja kivistised</a:t>
            </a:r>
          </a:p>
        </p:txBody>
      </p:sp>
    </p:spTree>
    <p:extLst>
      <p:ext uri="{BB962C8B-B14F-4D97-AF65-F5344CB8AC3E}">
        <p14:creationId xmlns:p14="http://schemas.microsoft.com/office/powerpoint/2010/main" val="185843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E46E27-552B-4C48-BDD2-14CCA4CA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0"/>
            <a:ext cx="10972800" cy="925286"/>
          </a:xfrm>
        </p:spPr>
        <p:txBody>
          <a:bodyPr/>
          <a:lstStyle/>
          <a:p>
            <a:pPr algn="ctr"/>
            <a:r>
              <a:rPr lang="et-EE" sz="3200" dirty="0"/>
              <a:t>Ülevaade Eesti looduskaitsesüsteemist – liikide kaitse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1161B-7224-4BA9-A118-0E834B156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1295400"/>
            <a:ext cx="10972799" cy="5058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000" kern="0" dirty="0"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t-E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400" dirty="0">
              <a:latin typeface="+mj-lt"/>
            </a:endParaRPr>
          </a:p>
        </p:txBody>
      </p:sp>
      <p:sp>
        <p:nvSpPr>
          <p:cNvPr id="6" name="Sisu kohatäide 4">
            <a:extLst>
              <a:ext uri="{FF2B5EF4-FFF2-40B4-BE49-F238E27FC236}">
                <a16:creationId xmlns:a16="http://schemas.microsoft.com/office/drawing/2014/main" id="{5008FA48-9431-1F96-7F01-367011A2E991}"/>
              </a:ext>
            </a:extLst>
          </p:cNvPr>
          <p:cNvSpPr txBox="1">
            <a:spLocks/>
          </p:cNvSpPr>
          <p:nvPr/>
        </p:nvSpPr>
        <p:spPr>
          <a:xfrm>
            <a:off x="609599" y="1143000"/>
            <a:ext cx="10972798" cy="5213351"/>
          </a:xfrm>
          <a:prstGeom prst="rect">
            <a:avLst/>
          </a:prstGeom>
        </p:spPr>
        <p:txBody>
          <a:bodyPr vert="horz" lIns="121496" tIns="60748" rIns="121496" bIns="60748" rtlCol="0">
            <a:normAutofit/>
          </a:bodyPr>
          <a:lstStyle>
            <a:lvl1pPr marL="457115" indent="-457115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2406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90417" indent="-380930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2406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523718" indent="-304744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2709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2133206" indent="-304744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1805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742694" indent="-304744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»"/>
              <a:defRPr sz="1805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3352181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669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155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44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t-EE" sz="2400" dirty="0"/>
          </a:p>
        </p:txBody>
      </p:sp>
      <p:sp>
        <p:nvSpPr>
          <p:cNvPr id="8" name="Sisu kohatäide 3">
            <a:extLst>
              <a:ext uri="{FF2B5EF4-FFF2-40B4-BE49-F238E27FC236}">
                <a16:creationId xmlns:a16="http://schemas.microsoft.com/office/drawing/2014/main" id="{8E1421CD-DE12-96E9-DA67-8798570CB9FF}"/>
              </a:ext>
            </a:extLst>
          </p:cNvPr>
          <p:cNvSpPr txBox="1">
            <a:spLocks/>
          </p:cNvSpPr>
          <p:nvPr/>
        </p:nvSpPr>
        <p:spPr>
          <a:xfrm>
            <a:off x="808497" y="1032845"/>
            <a:ext cx="10972800" cy="5213350"/>
          </a:xfrm>
          <a:prstGeom prst="rect">
            <a:avLst/>
          </a:prstGeom>
        </p:spPr>
        <p:txBody>
          <a:bodyPr/>
          <a:lstStyle>
            <a:lvl1pPr marL="457115" indent="-457115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4314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90417" indent="-380930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3713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523718" indent="-304744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321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2133206" indent="-304744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2709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742694" indent="-304744" algn="l" defTabSz="1218974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»"/>
              <a:defRPr sz="2709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3352181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669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155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44" indent="-304744" algn="l" defTabSz="1218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2400" dirty="0"/>
              <a:t>Liikide kaitse alused tulenevad samuti nn linnu- ja loodusdirektiivist ning looduskaitseseadusest</a:t>
            </a:r>
          </a:p>
          <a:p>
            <a:pPr marL="0" indent="0">
              <a:buNone/>
            </a:pPr>
            <a:r>
              <a:rPr lang="et-EE" sz="2400" dirty="0"/>
              <a:t>Liikide kaitsekategooriad:</a:t>
            </a:r>
          </a:p>
          <a:p>
            <a:r>
              <a:rPr lang="et-EE" sz="2400" dirty="0"/>
              <a:t>I kaitsekategooria - kõikide teadaolevate elupaikade või kasvukohtade kaitse tagatakse kaitsealade või hoiualade moodustamise või püsielupaikade kindlaksmääramisega. Nt must-toonekurg (</a:t>
            </a:r>
            <a:r>
              <a:rPr lang="et-EE" sz="2400" i="1" dirty="0" err="1"/>
              <a:t>Ciconia</a:t>
            </a:r>
            <a:r>
              <a:rPr lang="et-EE" sz="2400" i="1" dirty="0"/>
              <a:t> </a:t>
            </a:r>
            <a:r>
              <a:rPr lang="et-EE" sz="2400" i="1" dirty="0" err="1"/>
              <a:t>nigra</a:t>
            </a:r>
            <a:r>
              <a:rPr lang="et-EE" sz="2400" dirty="0"/>
              <a:t>); kaljukotkas (</a:t>
            </a:r>
            <a:r>
              <a:rPr lang="et-EE" sz="2400" i="1" dirty="0" err="1"/>
              <a:t>Aquila</a:t>
            </a:r>
            <a:r>
              <a:rPr lang="et-EE" sz="2400" i="1" dirty="0"/>
              <a:t> </a:t>
            </a:r>
            <a:r>
              <a:rPr lang="et-EE" sz="2400" i="1" dirty="0" err="1"/>
              <a:t>chrysaetos</a:t>
            </a:r>
            <a:r>
              <a:rPr lang="et-EE" sz="2400" dirty="0"/>
              <a:t>); väike-konnakotkas (</a:t>
            </a:r>
            <a:r>
              <a:rPr lang="et-EE" sz="2400" i="1" dirty="0" err="1"/>
              <a:t>Aquila</a:t>
            </a:r>
            <a:r>
              <a:rPr lang="et-EE" sz="2400" i="1" dirty="0"/>
              <a:t> </a:t>
            </a:r>
            <a:r>
              <a:rPr lang="et-EE" sz="2400" i="1" dirty="0" err="1"/>
              <a:t>pomarina</a:t>
            </a:r>
            <a:r>
              <a:rPr lang="et-EE" sz="2400" dirty="0"/>
              <a:t>); lendorav (</a:t>
            </a:r>
            <a:r>
              <a:rPr lang="et-EE" sz="2400" i="1" dirty="0" err="1"/>
              <a:t>Pteromys</a:t>
            </a:r>
            <a:r>
              <a:rPr lang="et-EE" sz="2400" i="1" dirty="0"/>
              <a:t> </a:t>
            </a:r>
            <a:r>
              <a:rPr lang="et-EE" sz="2400" i="1" dirty="0" err="1"/>
              <a:t>volans</a:t>
            </a:r>
            <a:r>
              <a:rPr lang="et-EE" sz="2400" dirty="0"/>
              <a:t>). </a:t>
            </a:r>
          </a:p>
          <a:p>
            <a:r>
              <a:rPr lang="et-EE" sz="2400" dirty="0"/>
              <a:t>II kaitsekategooria - vähemalt 50 protsendi teadaolevate ja Eesti looduse infosüsteemis registreeritud elupaikade või kasvukohtade kaitse tagatakse kaitsealade või hoiualade moodustamise või püsielupaikade kindlaksmääramisega lähtuvalt alade esinduslikkusest. Nt metsis (</a:t>
            </a:r>
            <a:r>
              <a:rPr lang="et-EE" sz="2400" i="1" dirty="0" err="1"/>
              <a:t>Tetrao</a:t>
            </a:r>
            <a:r>
              <a:rPr lang="et-EE" sz="2400" i="1" dirty="0"/>
              <a:t> </a:t>
            </a:r>
            <a:r>
              <a:rPr lang="et-EE" sz="2400" i="1" dirty="0" err="1"/>
              <a:t>urogallus</a:t>
            </a:r>
            <a:r>
              <a:rPr lang="et-EE" sz="2400" dirty="0"/>
              <a:t>), kanakull (</a:t>
            </a:r>
            <a:r>
              <a:rPr lang="et-EE" sz="2400" i="1" dirty="0" err="1"/>
              <a:t>Accipiter</a:t>
            </a:r>
            <a:r>
              <a:rPr lang="et-EE" sz="2400" i="1" dirty="0"/>
              <a:t> </a:t>
            </a:r>
            <a:r>
              <a:rPr lang="et-EE" sz="2400" i="1" dirty="0" err="1"/>
              <a:t>gentilis</a:t>
            </a:r>
            <a:r>
              <a:rPr lang="et-EE" sz="2400" dirty="0"/>
              <a:t>), rohunepp (</a:t>
            </a:r>
            <a:r>
              <a:rPr lang="et-EE" sz="2400" i="1" dirty="0" err="1"/>
              <a:t>Gallinago</a:t>
            </a:r>
            <a:r>
              <a:rPr lang="et-EE" sz="2400" i="1" dirty="0"/>
              <a:t> </a:t>
            </a:r>
            <a:r>
              <a:rPr lang="et-EE" sz="2400" i="1" dirty="0" err="1"/>
              <a:t>media</a:t>
            </a:r>
            <a:r>
              <a:rPr lang="et-EE" sz="2400" dirty="0"/>
              <a:t>), tiigilendlane (</a:t>
            </a:r>
            <a:r>
              <a:rPr lang="et-EE" sz="2400" i="1" dirty="0" err="1"/>
              <a:t>Myotis</a:t>
            </a:r>
            <a:r>
              <a:rPr lang="et-EE" sz="2400" i="1" dirty="0"/>
              <a:t> </a:t>
            </a:r>
            <a:r>
              <a:rPr lang="et-EE" sz="2400" i="1" dirty="0" err="1"/>
              <a:t>dasycneme</a:t>
            </a:r>
            <a:r>
              <a:rPr lang="et-EE" sz="2400" dirty="0"/>
              <a:t>), põhja-nahkhiir (</a:t>
            </a:r>
            <a:r>
              <a:rPr lang="et-EE" sz="2400" i="1" dirty="0" err="1"/>
              <a:t>Eptesicus</a:t>
            </a:r>
            <a:r>
              <a:rPr lang="et-EE" sz="2400" i="1" dirty="0"/>
              <a:t> </a:t>
            </a:r>
            <a:r>
              <a:rPr lang="et-EE" sz="2400" i="1" dirty="0" err="1"/>
              <a:t>nilssonii</a:t>
            </a:r>
            <a:r>
              <a:rPr lang="et-EE" sz="2400" dirty="0"/>
              <a:t>).</a:t>
            </a:r>
          </a:p>
          <a:p>
            <a:r>
              <a:rPr lang="et-EE" sz="2400" dirty="0"/>
              <a:t>III kaitsekategooria - vähemalt 10 protsendi teadaolevate ja Eesti looduse infosüsteemis registreeritud elupaikade või kasvukohtade kaitse tagatakse kaitsealade või hoiualade moodustamise või püsielupaikade kindlaksmääramisega lähtuvalt alade esinduslikkusest. Nt teder (</a:t>
            </a:r>
            <a:r>
              <a:rPr lang="et-EE" sz="2400" i="1" dirty="0" err="1"/>
              <a:t>Tetrao</a:t>
            </a:r>
            <a:r>
              <a:rPr lang="et-EE" sz="2400" i="1" dirty="0"/>
              <a:t> </a:t>
            </a:r>
            <a:r>
              <a:rPr lang="et-EE" sz="2400" i="1" dirty="0" err="1"/>
              <a:t>tetrix</a:t>
            </a:r>
            <a:r>
              <a:rPr lang="et-EE" sz="2400" dirty="0"/>
              <a:t>), sookurg (</a:t>
            </a:r>
            <a:r>
              <a:rPr lang="et-EE" sz="2400" i="1" dirty="0" err="1"/>
              <a:t>Grus</a:t>
            </a:r>
            <a:r>
              <a:rPr lang="et-EE" sz="2400" i="1" dirty="0"/>
              <a:t> </a:t>
            </a:r>
            <a:r>
              <a:rPr lang="et-EE" sz="2400" i="1" dirty="0" err="1"/>
              <a:t>grus</a:t>
            </a:r>
            <a:r>
              <a:rPr lang="et-EE" sz="2400" dirty="0"/>
              <a:t>), hiireviu (</a:t>
            </a:r>
            <a:r>
              <a:rPr lang="et-EE" sz="2400" i="1" dirty="0" err="1"/>
              <a:t>Buteo</a:t>
            </a:r>
            <a:r>
              <a:rPr lang="et-EE" sz="2400" i="1" dirty="0"/>
              <a:t> </a:t>
            </a:r>
            <a:r>
              <a:rPr lang="et-EE" sz="2400" i="1" dirty="0" err="1"/>
              <a:t>buteo</a:t>
            </a:r>
            <a:r>
              <a:rPr lang="et-EE" sz="2400" dirty="0"/>
              <a:t>).</a:t>
            </a:r>
          </a:p>
          <a:p>
            <a:endParaRPr lang="et-EE" sz="2400" dirty="0"/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54697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43B31-879D-BE3E-C004-BA6A6DB62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0B7862-F977-6EA5-CE56-AF657C93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0"/>
            <a:ext cx="10972800" cy="1143000"/>
          </a:xfrm>
        </p:spPr>
        <p:txBody>
          <a:bodyPr/>
          <a:lstStyle/>
          <a:p>
            <a:pPr algn="ctr"/>
            <a:r>
              <a:rPr lang="et-EE" sz="3200" dirty="0"/>
              <a:t>Keskkonnaameti soovitused tuuleparkide planeerimiseks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42A08-95D1-47CE-6D64-38F2A1B86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966652"/>
            <a:ext cx="10972801" cy="5386956"/>
          </a:xfrm>
        </p:spPr>
        <p:txBody>
          <a:bodyPr>
            <a:normAutofit/>
          </a:bodyPr>
          <a:lstStyle/>
          <a:p>
            <a:r>
              <a:rPr lang="et-EE" sz="2000" dirty="0"/>
              <a:t>Ühtlustamaks lähenemisi tuuleparkide planeerimisel on Keskkonnaamet töötanud välja omapoolsed soovitused dokumendis </a:t>
            </a:r>
            <a:r>
              <a:rPr lang="fi-FI" sz="2000" b="1" i="1" dirty="0"/>
              <a:t>Maismaa </a:t>
            </a:r>
            <a:r>
              <a:rPr lang="fi-FI" sz="2000" b="1" i="1" dirty="0" err="1"/>
              <a:t>tuuleparkide</a:t>
            </a:r>
            <a:r>
              <a:rPr lang="fi-FI" sz="2000" b="1" i="1" dirty="0"/>
              <a:t> </a:t>
            </a:r>
            <a:r>
              <a:rPr lang="fi-FI" sz="2000" b="1" i="1" dirty="0" err="1"/>
              <a:t>mõjust</a:t>
            </a:r>
            <a:r>
              <a:rPr lang="fi-FI" sz="2000" b="1" i="1" dirty="0"/>
              <a:t> </a:t>
            </a:r>
            <a:r>
              <a:rPr lang="fi-FI" sz="2000" b="1" i="1" dirty="0" err="1"/>
              <a:t>elustikule</a:t>
            </a:r>
            <a:r>
              <a:rPr lang="fi-FI" sz="2000" b="1" i="1" dirty="0"/>
              <a:t> ja </a:t>
            </a:r>
            <a:r>
              <a:rPr lang="fi-FI" sz="2000" b="1" i="1" dirty="0" err="1"/>
              <a:t>Keskkonnaameti</a:t>
            </a:r>
            <a:r>
              <a:rPr lang="fi-FI" sz="2000" b="1" i="1" dirty="0"/>
              <a:t> </a:t>
            </a:r>
            <a:r>
              <a:rPr lang="fi-FI" sz="2000" b="1" i="1" dirty="0" err="1"/>
              <a:t>soovitused</a:t>
            </a:r>
            <a:r>
              <a:rPr lang="fi-FI" sz="2000" b="1" i="1" dirty="0"/>
              <a:t> </a:t>
            </a:r>
            <a:r>
              <a:rPr lang="fi-FI" sz="2000" b="1" i="1" dirty="0" err="1"/>
              <a:t>nende</a:t>
            </a:r>
            <a:r>
              <a:rPr lang="fi-FI" sz="2000" b="1" i="1" dirty="0"/>
              <a:t> </a:t>
            </a:r>
            <a:r>
              <a:rPr lang="fi-FI" sz="2000" b="1" i="1" dirty="0" err="1"/>
              <a:t>planeerimise</a:t>
            </a:r>
            <a:r>
              <a:rPr lang="fi-FI" sz="2000" b="1" i="1" dirty="0"/>
              <a:t> kohta </a:t>
            </a:r>
            <a:r>
              <a:rPr lang="fi-FI" sz="2000" b="1" i="1" dirty="0" err="1"/>
              <a:t>kohaliku</a:t>
            </a:r>
            <a:r>
              <a:rPr lang="fi-FI" sz="2000" b="1" i="1" dirty="0"/>
              <a:t> </a:t>
            </a:r>
            <a:r>
              <a:rPr lang="fi-FI" sz="2000" b="1" i="1" dirty="0" err="1"/>
              <a:t>omavalitsuse</a:t>
            </a:r>
            <a:r>
              <a:rPr lang="et-EE" sz="2000" b="1" i="1" dirty="0"/>
              <a:t> üldplaneeringutes</a:t>
            </a:r>
            <a:r>
              <a:rPr lang="et-EE" sz="2000" b="1" dirty="0"/>
              <a:t> </a:t>
            </a:r>
            <a:r>
              <a:rPr lang="et-EE" sz="2000" dirty="0"/>
              <a:t>(seisuga 10.11.2021)</a:t>
            </a:r>
          </a:p>
          <a:p>
            <a:r>
              <a:rPr lang="et-EE" sz="2000" dirty="0"/>
              <a:t>Soovitused on leitavad </a:t>
            </a:r>
            <a:r>
              <a:rPr lang="et-EE" sz="2000" dirty="0">
                <a:hlinkClick r:id="rId2"/>
              </a:rPr>
              <a:t>https://keskkonnaamet.ee/elusloodus-looduskaitse/tegevused-kaitstavatel-aladel/planeerimine-ja-ehitamine</a:t>
            </a:r>
            <a:r>
              <a:rPr lang="et-EE" sz="2000" dirty="0"/>
              <a:t> </a:t>
            </a:r>
          </a:p>
          <a:p>
            <a:r>
              <a:rPr lang="et-EE" sz="2000" dirty="0"/>
              <a:t>Soovitused on </a:t>
            </a:r>
            <a:r>
              <a:rPr lang="et-EE" sz="2000" b="1" dirty="0"/>
              <a:t>suunatud kasutamiseks </a:t>
            </a:r>
            <a:r>
              <a:rPr lang="et-EE" sz="2000" dirty="0"/>
              <a:t>eelkõige </a:t>
            </a:r>
            <a:r>
              <a:rPr lang="et-EE" sz="2000" b="1" dirty="0"/>
              <a:t>üldplaneeringute protsessi</a:t>
            </a:r>
            <a:r>
              <a:rPr lang="et-EE" sz="2000" dirty="0"/>
              <a:t>, mille käigus on kohapõhiste analüüside läbiviimine piiratud, kuid rakendatav ka eriplaneeringutes</a:t>
            </a:r>
          </a:p>
          <a:p>
            <a:endParaRPr lang="et-EE" sz="2000" dirty="0"/>
          </a:p>
          <a:p>
            <a:endParaRPr lang="et-EE" sz="2000" dirty="0"/>
          </a:p>
          <a:p>
            <a:pPr marL="0" indent="0">
              <a:buNone/>
            </a:pPr>
            <a:endParaRPr lang="et-E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400" dirty="0">
              <a:latin typeface="+mj-lt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A08234C-5C25-AAC6-024F-F37F28E22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014529"/>
              </p:ext>
            </p:extLst>
          </p:nvPr>
        </p:nvGraphicFramePr>
        <p:xfrm>
          <a:off x="83890" y="3269917"/>
          <a:ext cx="12029812" cy="369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8264">
                  <a:extLst>
                    <a:ext uri="{9D8B030D-6E8A-4147-A177-3AD203B41FA5}">
                      <a16:colId xmlns:a16="http://schemas.microsoft.com/office/drawing/2014/main" val="1778474207"/>
                    </a:ext>
                  </a:extLst>
                </a:gridCol>
                <a:gridCol w="4001548">
                  <a:extLst>
                    <a:ext uri="{9D8B030D-6E8A-4147-A177-3AD203B41FA5}">
                      <a16:colId xmlns:a16="http://schemas.microsoft.com/office/drawing/2014/main" val="2495050959"/>
                    </a:ext>
                  </a:extLst>
                </a:gridCol>
              </a:tblGrid>
              <a:tr h="446649">
                <a:tc>
                  <a:txBody>
                    <a:bodyPr/>
                    <a:lstStyle/>
                    <a:p>
                      <a:r>
                        <a:rPr lang="et-EE" sz="1600" dirty="0"/>
                        <a:t>Kriteerium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Puhvri ulatus,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844497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et-EE" sz="1800" dirty="0"/>
                        <a:t>Kaitseala, hoiuala, püsielupaik, mille kaitse eesmärk on linnuliikide kaitse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14999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et-EE" sz="1800" dirty="0"/>
                        <a:t>Kotkaste ja must-toonekure püsielupaik või pesapaik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2000 või 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63172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et-EE" sz="1800" dirty="0"/>
                        <a:t>Röövlindude (va. kotkad), metsakanaliste, </a:t>
                      </a:r>
                      <a:r>
                        <a:rPr lang="et-EE" sz="1800" dirty="0" err="1"/>
                        <a:t>sookahlajate</a:t>
                      </a:r>
                      <a:r>
                        <a:rPr lang="et-EE" sz="1800" dirty="0"/>
                        <a:t> püsielupaik või kaitsealal olev pesapaik/elupaik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203600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et-EE" sz="1800" dirty="0"/>
                        <a:t>Kaitseala, hoiuala, püsielupaik, mille kaitse-eesmärgiks on nahkhiired või lendorav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47531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et-EE" sz="1600" dirty="0"/>
                        <a:t>Kaitseala, hoiuala, püsielupaik, mille kaitse-eesmärgiks ei ole linnud, nahkhiired või lendorav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05674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r>
                        <a:rPr lang="et-EE" sz="1800" dirty="0"/>
                        <a:t>Rohevõrgustik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Vältida suurema hulga tuuleparkide planeerimist rohevõrgustiku riikliku tähtsusega tuumaladesse ja koridoridesse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956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65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E46E27-552B-4C48-BDD2-14CCA4CA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0"/>
            <a:ext cx="10972800" cy="1143000"/>
          </a:xfrm>
        </p:spPr>
        <p:txBody>
          <a:bodyPr/>
          <a:lstStyle/>
          <a:p>
            <a:pPr algn="ctr"/>
            <a:r>
              <a:rPr lang="et-EE" sz="3200" dirty="0"/>
              <a:t>EOÜ ja Kotkaklubi töö „Üle-eestiline maismaalinnustiku analüüs“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1161B-7224-4BA9-A118-0E834B156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966652"/>
            <a:ext cx="10972801" cy="538695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t-EE" sz="2400" b="0" i="0" u="none" strike="noStrike" baseline="0" dirty="0"/>
              <a:t>* Töö eesmärk oli koondada olemasolevate andmete põhjal üle-eestiline teave tuule-energeetika poolt ohustatud maismaa linnustikust (peamised rändeteed, pesitsus- ööbimis-, puhke- ja toitumisalad). </a:t>
            </a:r>
            <a:r>
              <a:rPr lang="et-EE" sz="2400" dirty="0"/>
              <a:t>Tulem: analüüs ning kaardikihid </a:t>
            </a:r>
            <a:r>
              <a:rPr lang="et-EE" sz="2400" dirty="0" err="1"/>
              <a:t>tsoneeringuga</a:t>
            </a:r>
            <a:r>
              <a:rPr lang="et-EE" sz="2400" dirty="0"/>
              <a:t> (tsoonid 1, 2 ja 3)</a:t>
            </a:r>
            <a:endParaRPr lang="et-EE" sz="2400" b="0" i="0" u="none" strike="noStrike" baseline="0" dirty="0"/>
          </a:p>
          <a:p>
            <a:pPr marL="0" indent="0" algn="l">
              <a:buNone/>
            </a:pPr>
            <a:r>
              <a:rPr lang="et-EE" sz="2400" b="0" i="0" u="none" strike="noStrike" baseline="0" dirty="0"/>
              <a:t>* Tegemist on üle-eestilise analüüsiga, linnustiku osas parima teadaoleva üldistatud infoga. </a:t>
            </a:r>
          </a:p>
          <a:p>
            <a:pPr marL="0" indent="0" algn="l">
              <a:buNone/>
            </a:pPr>
            <a:r>
              <a:rPr lang="et-EE" sz="2400" b="0" i="0" u="none" strike="noStrike" baseline="0" dirty="0"/>
              <a:t>* </a:t>
            </a:r>
            <a:r>
              <a:rPr lang="et-EE" sz="2400" b="1" i="0" u="none" strike="noStrike" baseline="0" dirty="0"/>
              <a:t>Üle-eestilist analüüsi täpsustab kohapõhine (uuringutel põhinev) lähenemine</a:t>
            </a:r>
            <a:r>
              <a:rPr lang="et-EE" sz="2400" b="0" i="0" u="none" strike="noStrike" baseline="0" dirty="0"/>
              <a:t>!</a:t>
            </a:r>
          </a:p>
          <a:p>
            <a:pPr marL="0" indent="0" algn="l">
              <a:buNone/>
            </a:pPr>
            <a:endParaRPr lang="et-EE" sz="1800" dirty="0"/>
          </a:p>
          <a:p>
            <a:pPr marL="0" indent="0">
              <a:buNone/>
            </a:pPr>
            <a:r>
              <a:rPr lang="et-EE" sz="1800" kern="0" dirty="0">
                <a:latin typeface="+mj-lt"/>
                <a:ea typeface="Calibri" panose="020F0502020204030204" pitchFamily="34" charset="0"/>
              </a:rPr>
              <a:t>Näiteid:</a:t>
            </a:r>
          </a:p>
          <a:p>
            <a:pPr marL="0" indent="0">
              <a:buNone/>
            </a:pPr>
            <a:endParaRPr lang="et-EE" sz="2400" dirty="0">
              <a:latin typeface="+mj-lt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2B74DD19-0381-B438-9D31-2D129D8B1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63544"/>
              </p:ext>
            </p:extLst>
          </p:nvPr>
        </p:nvGraphicFramePr>
        <p:xfrm>
          <a:off x="707570" y="3755572"/>
          <a:ext cx="10776855" cy="3025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255">
                  <a:extLst>
                    <a:ext uri="{9D8B030D-6E8A-4147-A177-3AD203B41FA5}">
                      <a16:colId xmlns:a16="http://schemas.microsoft.com/office/drawing/2014/main" val="357840566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7785827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523277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10379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Tsoon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Tsoon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Tsoon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43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Väike-konnakotkas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2 km ümber pesa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2-3,5 km ümber pesa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695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Must-toonekurg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4,8 km ümber pesa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4,8-14 km ümber pesa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729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Metsis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Prognoositud elupaigad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1 km puhver ning ühenduskoridorid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Muud olulised elupaigad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51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Sookurg, väikeluik ja laululuik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Ööbimispaigad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Siirdekoridorid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Puhver ööbimispaikade ümber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00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40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E46E27-552B-4C48-BDD2-14CCA4CA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0"/>
            <a:ext cx="10972800" cy="1143000"/>
          </a:xfrm>
        </p:spPr>
        <p:txBody>
          <a:bodyPr/>
          <a:lstStyle/>
          <a:p>
            <a:pPr algn="ctr"/>
            <a:r>
              <a:rPr lang="et-EE" sz="3200" dirty="0"/>
              <a:t>Tuuleparkide planeeringud Põhja-Pärnumaal ja ümbruskonnas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1161B-7224-4BA9-A118-0E834B156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966652"/>
            <a:ext cx="10972801" cy="53869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sz="2400" kern="0" dirty="0"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t-EE" sz="2400" dirty="0">
              <a:latin typeface="+mj-lt"/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CC8AC241-2493-54D2-E0EB-6828F7DC7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35" y="848508"/>
            <a:ext cx="11671883" cy="54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09409"/>
      </p:ext>
    </p:extLst>
  </p:cSld>
  <p:clrMapOvr>
    <a:masterClrMapping/>
  </p:clrMapOvr>
</p:sld>
</file>

<file path=ppt/theme/theme1.xml><?xml version="1.0" encoding="utf-8"?>
<a:theme xmlns:a="http://schemas.openxmlformats.org/drawingml/2006/main" name="val.vis.id_esitlus_2018">
  <a:themeElements>
    <a:clrScheme name="Keskonnaamet">
      <a:dk1>
        <a:srgbClr val="000000"/>
      </a:dk1>
      <a:lt1>
        <a:srgbClr val="FFFFFF"/>
      </a:lt1>
      <a:dk2>
        <a:srgbClr val="006EB5"/>
      </a:dk2>
      <a:lt2>
        <a:srgbClr val="FFFFFF"/>
      </a:lt2>
      <a:accent1>
        <a:srgbClr val="68A236"/>
      </a:accent1>
      <a:accent2>
        <a:srgbClr val="C74A1B"/>
      </a:accent2>
      <a:accent3>
        <a:srgbClr val="698FA1"/>
      </a:accent3>
      <a:accent4>
        <a:srgbClr val="006536"/>
      </a:accent4>
      <a:accent5>
        <a:srgbClr val="00A99E"/>
      </a:accent5>
      <a:accent6>
        <a:srgbClr val="005E96"/>
      </a:accent6>
      <a:hlink>
        <a:srgbClr val="97999B"/>
      </a:hlink>
      <a:folHlink>
        <a:srgbClr val="F0A321"/>
      </a:folHlink>
    </a:clrScheme>
    <a:fontScheme name="Keskkonnaame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lusslaidid_2.0" id="{F79D94D4-7318-46D5-B69E-3797256D7263}" vid="{80B8DB8B-CB66-4BAA-824C-FBE97BF2F53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D82420B2D1C744939E4D5B1120172D" ma:contentTypeVersion="5" ma:contentTypeDescription="Loo uus dokument" ma:contentTypeScope="" ma:versionID="e4774238eee94f4e455e25d2b0278dfb">
  <xsd:schema xmlns:xsd="http://www.w3.org/2001/XMLSchema" xmlns:xs="http://www.w3.org/2001/XMLSchema" xmlns:p="http://schemas.microsoft.com/office/2006/metadata/properties" xmlns:ns1="339d1f48-8953-4438-879e-45e5e477f8e9" xmlns:ns2="http://schemas.microsoft.com/sharepoint/v3" xmlns:ns3="1a8f620c-7abe-45c8-a153-23d666386c61" targetNamespace="http://schemas.microsoft.com/office/2006/metadata/properties" ma:root="true" ma:fieldsID="621930c26edf891e4a9bc831d518cfda" ns1:_="" ns2:_="" ns3:_="">
    <xsd:import namespace="339d1f48-8953-4438-879e-45e5e477f8e9"/>
    <xsd:import namespace="http://schemas.microsoft.com/sharepoint/v3"/>
    <xsd:import namespace="1a8f620c-7abe-45c8-a153-23d666386c61"/>
    <xsd:element name="properties">
      <xsd:complexType>
        <xsd:sequence>
          <xsd:element name="documentManagement">
            <xsd:complexType>
              <xsd:all>
                <xsd:element ref="ns1:Liik" minOccurs="0"/>
                <xsd:element ref="ns1:Üksused" minOccurs="0"/>
                <xsd:element ref="ns1:Valdkonnad" minOccurs="0"/>
                <xsd:element ref="ns2:PublishingStartDate" minOccurs="0"/>
                <xsd:element ref="ns2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d1f48-8953-4438-879e-45e5e477f8e9" elementFormDefault="qualified">
    <xsd:import namespace="http://schemas.microsoft.com/office/2006/documentManagement/types"/>
    <xsd:import namespace="http://schemas.microsoft.com/office/infopath/2007/PartnerControls"/>
    <xsd:element name="Liik" ma:index="0" nillable="true" ma:displayName="Liik" ma:default="dokument" ma:format="Dropdown" ma:internalName="Liik">
      <xsd:simpleType>
        <xsd:restriction base="dms:Choice">
          <xsd:enumeration value="dokument"/>
          <xsd:enumeration value="ettekanne"/>
          <xsd:enumeration value="protokoll"/>
          <xsd:enumeration value="teabehaldus"/>
          <xsd:enumeration value="blankett"/>
          <xsd:enumeration value="aruanne"/>
          <xsd:enumeration value="tagasiside"/>
          <xsd:enumeration value="töökeskkond"/>
          <xsd:enumeration value="finants"/>
          <xsd:enumeration value="logod"/>
          <xsd:enumeration value="IT"/>
        </xsd:restriction>
      </xsd:simpleType>
    </xsd:element>
    <xsd:element name="Üksused" ma:index="3" nillable="true" ma:displayName="Üksused" ma:internalName="_x00dc_ksuse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aldusosakond"/>
                    <xsd:enumeration value="keskkonnahariduse ja kommunikatsiooni osakond"/>
                    <xsd:enumeration value="keskkonnahariduse büroo"/>
                    <xsd:enumeration value="klienditeenindus- ja personaliosakond"/>
                    <xsd:enumeration value="keskkonnakasutuse järelevalve arendusosakond"/>
                    <xsd:enumeration value="kliima- ja kiirgusosakond"/>
                    <xsd:enumeration value="-kiirguskaitsebüroo"/>
                    <xsd:enumeration value="-kiirgusseire büroo, sh kiirguslabor"/>
                    <xsd:enumeration value="-kliima- ja välisõhu büroo"/>
                    <xsd:enumeration value="ringmajanduse osakond"/>
                    <xsd:enumeration value="-jäätmebüroo"/>
                    <xsd:enumeration value="-maapõuebüroo"/>
                    <xsd:enumeration value="-keskkonnakorralduse büroo"/>
                    <xsd:enumeration value="veeosakond"/>
                    <xsd:enumeration value="​järelevalve osakond"/>
                    <xsd:enumeration value="keskkonnatasuosakond"/>
                    <xsd:enumeration value="uurimisosakond"/>
                    <xsd:enumeration value="õigusosakond"/>
                    <xsd:enumeration value="eluslooduse ja kalanduse järelevalve arendusosakond"/>
                    <xsd:enumeration value="looduskaitse korraldamise osakond"/>
                    <xsd:enumeration value="-maahoolduse büroo"/>
                    <xsd:enumeration value="-loodushoiu büroo"/>
                    <xsd:enumeration value="-jahinduse ja vee-elustiku büroo"/>
                    <xsd:enumeration value="looduskaitse planeerimise osakond"/>
                    <xsd:enumeration value="-liigikaitsebüroo"/>
                    <xsd:enumeration value="looduskasutuse osakond"/>
                    <xsd:enumeration value="metsaosakond, sh metsaseemnelabor"/>
                    <xsd:enumeration value="strateegia- ja analüüsiosakond"/>
                  </xsd:restriction>
                </xsd:simpleType>
              </xsd:element>
            </xsd:sequence>
          </xsd:extension>
        </xsd:complexContent>
      </xsd:complexType>
    </xsd:element>
    <xsd:element name="Valdkonnad" ma:index="4" nillable="true" ma:displayName="Valdkonnad" ma:internalName="Valdkonna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juhtimise valdkond"/>
                    <xsd:enumeration value="keskkonnakasutuse valdkond"/>
                    <xsd:enumeration value="järelevalve valdkond"/>
                    <xsd:enumeration value="eluslooduse valdkond"/>
                    <xsd:enumeration value="keskkonnajuhtimine"/>
                    <xsd:enumeration value="kvaliteedijuhtimin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5" nillable="true" ma:displayName="Ajastamise alguskuupäev" ma:description="Veerg Ajastamise alguskuupäev on avaldamisfunktsiooni loodud saidiveerg, mille abil määratakse kuupäev ja kellaaeg, kui lehte esimest korda külastajatele kuvatakse." ma:internalName="PublishingStartDate">
      <xsd:simpleType>
        <xsd:restriction base="dms:Unknown"/>
      </xsd:simpleType>
    </xsd:element>
    <xsd:element name="PublishingExpirationDate" ma:index="6" nillable="true" ma:displayName="Ajastamise lõppkuupäev" ma:description="Veerg Ajastamise lõppkuupäev on avaldamisfunktsiooni loodud saidiveerg, mille abil määratakse kuupäev ja kellaaeg, kui lehte enam külastajatele ei kuvat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f620c-7abe-45c8-a153-23d666386c6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Sisutüüp"/>
        <xsd:element ref="dc:title" minOccurs="0" maxOccurs="1" ma:index="2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dkonnad xmlns="339d1f48-8953-4438-879e-45e5e477f8e9">
      <Value>juhtimise valdkond</Value>
    </Valdkonnad>
    <Liik xmlns="339d1f48-8953-4438-879e-45e5e477f8e9">ettekanne</Liik>
    <Üksused xmlns="339d1f48-8953-4438-879e-45e5e477f8e9">
      <Value>keskkonnahariduse ja kommunikatsiooni osakond</Value>
    </Üksused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045122-93B1-4D0D-9EB1-F0D2431EDA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03CD22-FDB5-4322-9398-25ABD72E7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9d1f48-8953-4438-879e-45e5e477f8e9"/>
    <ds:schemaRef ds:uri="http://schemas.microsoft.com/sharepoint/v3"/>
    <ds:schemaRef ds:uri="1a8f620c-7abe-45c8-a153-23d666386c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1B7BE0-41CB-495C-A9FD-93F0A0EE36A2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1a8f620c-7abe-45c8-a153-23d666386c61"/>
    <ds:schemaRef ds:uri="339d1f48-8953-4438-879e-45e5e477f8e9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872</Words>
  <Application>Microsoft Office PowerPoint</Application>
  <PresentationFormat>Laiekraan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val.vis.id_esitlus_2018</vt:lpstr>
      <vt:lpstr>Tuulepargid ja looduskaitselised piirangud  Kaasamiskoosolek Põhja-Pärnumaa tuuleenergia teemal</vt:lpstr>
      <vt:lpstr>Maismaa tuulepargi mõjud elusloodusele</vt:lpstr>
      <vt:lpstr>Maismaa tuulepargi mõjud elusloodusele</vt:lpstr>
      <vt:lpstr>Maismaa tuulepargi mõjud elusloodusele</vt:lpstr>
      <vt:lpstr>Ülevaade Eesti looduskaitsesüsteemist</vt:lpstr>
      <vt:lpstr>Ülevaade Eesti looduskaitsesüsteemist – liikide kaitse</vt:lpstr>
      <vt:lpstr>Keskkonnaameti soovitused tuuleparkide planeerimiseks</vt:lpstr>
      <vt:lpstr>EOÜ ja Kotkaklubi töö „Üle-eestiline maismaalinnustiku analüüs“</vt:lpstr>
      <vt:lpstr>Tuuleparkide planeeringud Põhja-Pärnumaal ja ümbruskonnas</vt:lpstr>
      <vt:lpstr>Keskkonnaameti roll taastuvenergeetika arendustes </vt:lpstr>
      <vt:lpstr>Tänan!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Heiko Unt</dc:creator>
  <cp:lastModifiedBy>Märt Öövel</cp:lastModifiedBy>
  <cp:revision>94</cp:revision>
  <cp:lastPrinted>2023-10-24T11:54:41Z</cp:lastPrinted>
  <dcterms:created xsi:type="dcterms:W3CDTF">2020-11-16T07:22:38Z</dcterms:created>
  <dcterms:modified xsi:type="dcterms:W3CDTF">2024-05-27T12:59:43Z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0x010100D6D82420B2D1C744939E4D5B1120172D</vt:lpwstr>
  </property>
</Properties>
</file>