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56" r:id="rId5"/>
    <p:sldId id="366" r:id="rId6"/>
    <p:sldId id="367" r:id="rId7"/>
    <p:sldId id="369" r:id="rId8"/>
    <p:sldId id="368" r:id="rId9"/>
    <p:sldId id="370" r:id="rId10"/>
    <p:sldId id="371" r:id="rId11"/>
    <p:sldId id="372" r:id="rId12"/>
    <p:sldId id="373" r:id="rId13"/>
    <p:sldId id="376" r:id="rId14"/>
    <p:sldId id="374" r:id="rId15"/>
    <p:sldId id="375" r:id="rId16"/>
  </p:sldIdLst>
  <p:sldSz cx="12192000" cy="6858000"/>
  <p:notesSz cx="6797675" cy="9929813"/>
  <p:embeddedFontLst>
    <p:embeddedFont>
      <p:font typeface="Kaitseliit Stencil" panose="020B0604020202020204" charset="0"/>
      <p:regular r:id="rId18"/>
    </p:embeddedFont>
    <p:embeddedFont>
      <p:font typeface="Kaitseliit" charset="0"/>
      <p:regular r:id="rId19"/>
    </p:embeddedFont>
    <p:embeddedFont>
      <p:font typeface="Roboto" panose="020000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boto"/>
          <a:ea typeface="Roboto"/>
          <a:cs typeface="Robot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4CA"/>
          </a:solidFill>
        </a:fill>
      </a:tcStyle>
    </a:wholeTbl>
    <a:band2H>
      <a:tcTxStyle/>
      <a:tcStyle>
        <a:tcBdr/>
        <a:fill>
          <a:solidFill>
            <a:srgbClr val="FFF2E6"/>
          </a:solidFill>
        </a:fill>
      </a:tcStyle>
    </a:band2H>
    <a:firstCol>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a:ea typeface="Roboto"/>
          <a:cs typeface="Robot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1F1"/>
          </a:solidFill>
        </a:fill>
      </a:tcStyle>
    </a:wholeTbl>
    <a:band2H>
      <a:tcTxStyle/>
      <a:tcStyle>
        <a:tcBdr/>
        <a:fill>
          <a:solidFill>
            <a:srgbClr val="F8F8F8"/>
          </a:solidFill>
        </a:fill>
      </a:tcStyle>
    </a:band2H>
    <a:firstCol>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a:ea typeface="Roboto"/>
          <a:cs typeface="Robot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a:ea typeface="Roboto"/>
          <a:cs typeface="Robot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boto"/>
          <a:ea typeface="Roboto"/>
          <a:cs typeface="Robot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a:ea typeface="Roboto"/>
          <a:cs typeface="Roboto"/>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a:ea typeface="Roboto"/>
          <a:cs typeface="Roboto"/>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a:ea typeface="Roboto"/>
          <a:cs typeface="Robot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a:ea typeface="Roboto"/>
          <a:cs typeface="Rob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a:ea typeface="Roboto"/>
          <a:cs typeface="Robot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oboto"/>
          <a:ea typeface="Roboto"/>
          <a:cs typeface="Robot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a:ea typeface="Roboto"/>
          <a:cs typeface="Roboto"/>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a:ea typeface="Roboto"/>
          <a:cs typeface="Robot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0349" autoAdjust="0"/>
  </p:normalViewPr>
  <p:slideViewPr>
    <p:cSldViewPr snapToGrid="0">
      <p:cViewPr varScale="1">
        <p:scale>
          <a:sx n="81" d="100"/>
          <a:sy n="81" d="100"/>
        </p:scale>
        <p:origin x="1704" y="8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88900" y="744538"/>
            <a:ext cx="6619875" cy="3724275"/>
          </a:xfrm>
          <a:prstGeom prst="rect">
            <a:avLst/>
          </a:prstGeom>
        </p:spPr>
        <p:txBody>
          <a:bodyPr/>
          <a:lstStyle/>
          <a:p>
            <a:endParaRPr/>
          </a:p>
        </p:txBody>
      </p:sp>
      <p:sp>
        <p:nvSpPr>
          <p:cNvPr id="52" name="Shape 52"/>
          <p:cNvSpPr>
            <a:spLocks noGrp="1"/>
          </p:cNvSpPr>
          <p:nvPr>
            <p:ph type="body" sz="quarter" idx="1"/>
          </p:nvPr>
        </p:nvSpPr>
        <p:spPr>
          <a:xfrm>
            <a:off x="906357" y="4716661"/>
            <a:ext cx="4984962" cy="4468416"/>
          </a:xfrm>
          <a:prstGeom prst="rect">
            <a:avLst/>
          </a:prstGeom>
        </p:spPr>
        <p:txBody>
          <a:bodyPr/>
          <a:lstStyle/>
          <a:p>
            <a:endParaRPr/>
          </a:p>
        </p:txBody>
      </p:sp>
    </p:spTree>
    <p:extLst>
      <p:ext uri="{BB962C8B-B14F-4D97-AF65-F5344CB8AC3E}">
        <p14:creationId xmlns:p14="http://schemas.microsoft.com/office/powerpoint/2010/main" val="60431935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194960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225929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428900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43543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224579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t-EE" sz="1200" b="0" i="0" dirty="0" smtClean="0">
                <a:effectLst/>
                <a:latin typeface="+mj-lt"/>
                <a:ea typeface="+mj-ea"/>
                <a:cs typeface="+mj-cs"/>
                <a:sym typeface="Calibri"/>
              </a:rPr>
              <a:t>Pärast Krimmi annekteerimist ja Ida-Ukraina ründamist 2014. aastal muutus suhtumine Venemaasse. See omakorda andis 2016. aastal NATO-le tõuke tuletada liikmesriikidele meelde iseseisvat vastupanuvõimet ning võtta NATO Varssavi tippkohtumisel vastu täpsustatud alusartikkel 3. See sisaldab ühiskonna iseseisva vastupanuvõime seitse põhinõuet: </a:t>
            </a:r>
          </a:p>
          <a:p>
            <a:pPr marL="171450" indent="-171450">
              <a:buFont typeface="Arial" panose="020B0604020202020204" pitchFamily="34" charset="0"/>
              <a:buChar char="•"/>
            </a:pPr>
            <a:r>
              <a:rPr lang="et-EE" sz="1200" b="0" i="0" dirty="0" smtClean="0">
                <a:effectLst/>
                <a:latin typeface="+mj-lt"/>
                <a:ea typeface="+mj-ea"/>
                <a:cs typeface="+mj-cs"/>
                <a:sym typeface="Calibri"/>
              </a:rPr>
              <a:t>riigi jätkusuutlik valitsemine ning riiklike teenuste tagamine; </a:t>
            </a:r>
          </a:p>
          <a:p>
            <a:pPr marL="171450" indent="-171450">
              <a:buFont typeface="Arial" panose="020B0604020202020204" pitchFamily="34" charset="0"/>
              <a:buChar char="•"/>
            </a:pPr>
            <a:r>
              <a:rPr lang="et-EE" sz="1200" b="0" i="0" dirty="0" smtClean="0">
                <a:effectLst/>
                <a:latin typeface="+mj-lt"/>
                <a:ea typeface="+mj-ea"/>
                <a:cs typeface="+mj-cs"/>
                <a:sym typeface="Calibri"/>
              </a:rPr>
              <a:t>energiakandjate vastupanuvõime ja jätkusuutlikkuse tagamine;</a:t>
            </a:r>
          </a:p>
          <a:p>
            <a:pPr marL="171450" indent="-171450">
              <a:buFont typeface="Arial" panose="020B0604020202020204" pitchFamily="34" charset="0"/>
              <a:buChar char="•"/>
            </a:pPr>
            <a:r>
              <a:rPr lang="et-EE" sz="1200" b="0" i="0" dirty="0" smtClean="0">
                <a:effectLst/>
                <a:latin typeface="+mj-lt"/>
                <a:ea typeface="+mj-ea"/>
                <a:cs typeface="+mj-cs"/>
                <a:sym typeface="Calibri"/>
              </a:rPr>
              <a:t>võime tõhusalt toime tulla inimeste massilise liikumisega; </a:t>
            </a:r>
          </a:p>
          <a:p>
            <a:pPr marL="171450" indent="-171450">
              <a:buFont typeface="Arial" panose="020B0604020202020204" pitchFamily="34" charset="0"/>
              <a:buChar char="•"/>
            </a:pPr>
            <a:r>
              <a:rPr lang="et-EE" sz="1200" b="0" i="0" dirty="0" smtClean="0">
                <a:effectLst/>
                <a:latin typeface="+mj-lt"/>
                <a:ea typeface="+mj-ea"/>
                <a:cs typeface="+mj-cs"/>
                <a:sym typeface="Calibri"/>
              </a:rPr>
              <a:t>toidu- ja värske vee varu; </a:t>
            </a:r>
          </a:p>
          <a:p>
            <a:pPr marL="171450" indent="-171450">
              <a:buFont typeface="Arial" panose="020B0604020202020204" pitchFamily="34" charset="0"/>
              <a:buChar char="•"/>
            </a:pPr>
            <a:r>
              <a:rPr lang="et-EE" sz="1200" b="0" i="0" dirty="0" smtClean="0">
                <a:effectLst/>
                <a:latin typeface="+mj-lt"/>
                <a:ea typeface="+mj-ea"/>
                <a:cs typeface="+mj-cs"/>
                <a:sym typeface="Calibri"/>
              </a:rPr>
              <a:t>võime tegeleda massohvritega; </a:t>
            </a:r>
          </a:p>
          <a:p>
            <a:pPr marL="171450" indent="-171450">
              <a:buFont typeface="Arial" panose="020B0604020202020204" pitchFamily="34" charset="0"/>
              <a:buChar char="•"/>
            </a:pPr>
            <a:r>
              <a:rPr lang="et-EE" sz="1200" b="0" i="0" dirty="0" smtClean="0">
                <a:effectLst/>
                <a:latin typeface="+mj-lt"/>
                <a:ea typeface="+mj-ea"/>
                <a:cs typeface="+mj-cs"/>
                <a:sym typeface="Calibri"/>
              </a:rPr>
              <a:t>sidesüsteemide toimimise tagamine; </a:t>
            </a:r>
          </a:p>
          <a:p>
            <a:pPr marL="171450" indent="-171450">
              <a:buFont typeface="Arial" panose="020B0604020202020204" pitchFamily="34" charset="0"/>
              <a:buChar char="•"/>
            </a:pPr>
            <a:r>
              <a:rPr lang="et-EE" sz="1200" b="0" i="0" dirty="0" smtClean="0">
                <a:effectLst/>
                <a:latin typeface="+mj-lt"/>
                <a:ea typeface="+mj-ea"/>
                <a:cs typeface="+mj-cs"/>
                <a:sym typeface="Calibri"/>
              </a:rPr>
              <a:t>transpordisüsteemide toimimise tagamine.</a:t>
            </a:r>
          </a:p>
          <a:p>
            <a:endParaRPr lang="et-EE" dirty="0"/>
          </a:p>
        </p:txBody>
      </p:sp>
    </p:spTree>
    <p:extLst>
      <p:ext uri="{BB962C8B-B14F-4D97-AF65-F5344CB8AC3E}">
        <p14:creationId xmlns:p14="http://schemas.microsoft.com/office/powerpoint/2010/main" val="212137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408597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426735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397213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361193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42523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1136414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2910769"/>
            <a:ext cx="9144000" cy="1886000"/>
          </a:xfrm>
          <a:prstGeom prst="rect">
            <a:avLst/>
          </a:prstGeom>
        </p:spPr>
        <p:txBody>
          <a:bodyPr lIns="0" tIns="0" rIns="0" bIns="0" anchor="b"/>
          <a:lstStyle>
            <a:lvl1pPr>
              <a:defRPr>
                <a:solidFill>
                  <a:srgbClr val="000000"/>
                </a:solidFill>
              </a:defRPr>
            </a:lvl1pPr>
          </a:lstStyle>
          <a:p>
            <a:r>
              <a:t>Title Text</a:t>
            </a:r>
          </a:p>
        </p:txBody>
      </p:sp>
      <p:sp>
        <p:nvSpPr>
          <p:cNvPr id="13" name="28.12.2018"/>
          <p:cNvSpPr txBox="1">
            <a:spLocks noGrp="1"/>
          </p:cNvSpPr>
          <p:nvPr>
            <p:ph type="body" sz="quarter" idx="13" hasCustomPrompt="1"/>
          </p:nvPr>
        </p:nvSpPr>
        <p:spPr>
          <a:xfrm>
            <a:off x="1524000" y="5715352"/>
            <a:ext cx="9144000" cy="421641"/>
          </a:xfrm>
          <a:prstGeom prst="rect">
            <a:avLst/>
          </a:prstGeom>
        </p:spPr>
        <p:txBody>
          <a:bodyPr/>
          <a:lstStyle>
            <a:lvl1pPr marL="0" indent="0" algn="ctr">
              <a:lnSpc>
                <a:spcPct val="72000"/>
              </a:lnSpc>
              <a:buSzTx/>
              <a:buFontTx/>
              <a:buNone/>
              <a:defRPr sz="1800"/>
            </a:lvl1pPr>
          </a:lstStyle>
          <a:p>
            <a:r>
              <a:rPr lang="et-EE" dirty="0"/>
              <a:t>2022</a:t>
            </a:r>
            <a:endParaRPr dirty="0"/>
          </a:p>
        </p:txBody>
      </p:sp>
      <p:sp>
        <p:nvSpPr>
          <p:cNvPr id="14" name="Brigadier General Meelis Kiili…"/>
          <p:cNvSpPr txBox="1">
            <a:spLocks noGrp="1"/>
          </p:cNvSpPr>
          <p:nvPr>
            <p:ph type="body" sz="quarter" idx="14"/>
          </p:nvPr>
        </p:nvSpPr>
        <p:spPr>
          <a:xfrm>
            <a:off x="1524000" y="5019321"/>
            <a:ext cx="9144000" cy="632180"/>
          </a:xfrm>
          <a:prstGeom prst="rect">
            <a:avLst/>
          </a:prstGeom>
        </p:spPr>
        <p:txBody>
          <a:bodyPr/>
          <a:lstStyle/>
          <a:p>
            <a:pPr marL="0" indent="0" algn="ctr" defTabSz="841247">
              <a:lnSpc>
                <a:spcPct val="72000"/>
              </a:lnSpc>
              <a:spcBef>
                <a:spcPts val="900"/>
              </a:spcBef>
              <a:buSzTx/>
              <a:buFontTx/>
              <a:buNone/>
              <a:defRPr sz="1656"/>
            </a:pPr>
            <a:r>
              <a:t>Brigadier General Meelis Kiili</a:t>
            </a:r>
          </a:p>
          <a:p>
            <a:pPr marL="0" indent="0" algn="ctr" defTabSz="841247">
              <a:lnSpc>
                <a:spcPct val="72000"/>
              </a:lnSpc>
              <a:spcBef>
                <a:spcPts val="900"/>
              </a:spcBef>
              <a:buSzTx/>
              <a:buFontTx/>
              <a:buNone/>
              <a:defRPr sz="1656"/>
            </a:pPr>
            <a:r>
              <a:t>Commanding Officer of the EDL</a:t>
            </a:r>
          </a:p>
        </p:txBody>
      </p:sp>
      <p:sp>
        <p:nvSpPr>
          <p:cNvPr id="15" name="Slide Number"/>
          <p:cNvSpPr txBox="1">
            <a:spLocks noGrp="1"/>
          </p:cNvSpPr>
          <p:nvPr>
            <p:ph type="sldNum" sz="quarter" idx="2"/>
          </p:nvPr>
        </p:nvSpPr>
        <p:spPr>
          <a:xfrm>
            <a:off x="10863743" y="6400413"/>
            <a:ext cx="461395" cy="276999"/>
          </a:xfrm>
          <a:prstGeom prst="rect">
            <a:avLst/>
          </a:prstGeom>
        </p:spPr>
        <p:txBody>
          <a:bodyPr lIns="0" tIns="0" rIns="0"/>
          <a:lstStyle>
            <a:lvl1pPr algn="r">
              <a:defRPr sz="1200">
                <a:solidFill>
                  <a:srgbClr val="7E7E7E"/>
                </a:solidFill>
              </a:defRPr>
            </a:lvl1pPr>
          </a:lstStyle>
          <a:p>
            <a:fld id="{FE0ED85A-839B-4FCF-B270-0710D3774C64}" type="slidenum">
              <a:rPr lang="et-EE" smtClean="0"/>
              <a:pPr/>
              <a:t>‹#›</a:t>
            </a:fld>
            <a:endParaRPr lang="et-EE"/>
          </a:p>
        </p:txBody>
      </p:sp>
      <p:grpSp>
        <p:nvGrpSpPr>
          <p:cNvPr id="7" name="Group 6"/>
          <p:cNvGrpSpPr/>
          <p:nvPr userDrawn="1"/>
        </p:nvGrpSpPr>
        <p:grpSpPr>
          <a:xfrm>
            <a:off x="4289854" y="867028"/>
            <a:ext cx="3980933" cy="2128866"/>
            <a:chOff x="3985054" y="809363"/>
            <a:chExt cx="3980933" cy="2128866"/>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5054" y="880076"/>
              <a:ext cx="1919417" cy="191941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0308" y="809363"/>
              <a:ext cx="2425679" cy="2128866"/>
            </a:xfrm>
            <a:prstGeom prst="rect">
              <a:avLst/>
            </a:prstGeom>
          </p:spPr>
        </p:pic>
      </p:grpSp>
    </p:spTree>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pos="71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975555" y="184367"/>
            <a:ext cx="9234312" cy="1325563"/>
          </a:xfrm>
          <a:prstGeom prst="rect">
            <a:avLst/>
          </a:prstGeom>
        </p:spPr>
        <p:txBody>
          <a:bodyPr lIns="0" tIns="0" rIns="0" bIns="0"/>
          <a:lstStyle>
            <a:lvl1pPr algn="l">
              <a:lnSpc>
                <a:spcPct val="100000"/>
              </a:lnSpc>
              <a:defRPr sz="3000" cap="all" spc="50">
                <a:solidFill>
                  <a:srgbClr val="000000"/>
                </a:solidFill>
                <a:latin typeface="Kaitseliit"/>
                <a:ea typeface="Kaitseliit"/>
                <a:cs typeface="Kaitseliit"/>
                <a:sym typeface="Kaitseliit"/>
              </a:defRPr>
            </a:lvl1pPr>
          </a:lstStyle>
          <a:p>
            <a:r>
              <a:rPr dirty="0"/>
              <a:t>Title Text</a:t>
            </a:r>
          </a:p>
        </p:txBody>
      </p:sp>
      <p:sp>
        <p:nvSpPr>
          <p:cNvPr id="23" name="Body Level One…"/>
          <p:cNvSpPr txBox="1">
            <a:spLocks noGrp="1"/>
          </p:cNvSpPr>
          <p:nvPr>
            <p:ph type="body" idx="1"/>
          </p:nvPr>
        </p:nvSpPr>
        <p:spPr>
          <a:xfrm>
            <a:off x="1975555" y="1825625"/>
            <a:ext cx="9234312" cy="4351338"/>
          </a:xfrm>
          <a:prstGeom prst="rect">
            <a:avLst/>
          </a:prstGeom>
        </p:spPr>
        <p:txBody>
          <a:bodyPr lIns="0" tIns="0" rIns="0" bIns="0"/>
          <a:lstStyle>
            <a:lvl1pPr>
              <a:lnSpc>
                <a:spcPts val="2500"/>
              </a:lnSpc>
              <a:spcBef>
                <a:spcPts val="1200"/>
              </a:spcBef>
              <a:defRPr sz="2000"/>
            </a:lvl1pPr>
            <a:lvl2pPr marL="711200" indent="-254000">
              <a:lnSpc>
                <a:spcPts val="2500"/>
              </a:lnSpc>
              <a:spcBef>
                <a:spcPts val="1200"/>
              </a:spcBef>
              <a:defRPr sz="2000"/>
            </a:lvl2pPr>
            <a:lvl3pPr marL="1200150" indent="-285750">
              <a:lnSpc>
                <a:spcPts val="2500"/>
              </a:lnSpc>
              <a:spcBef>
                <a:spcPts val="1200"/>
              </a:spcBef>
              <a:defRPr sz="2000"/>
            </a:lvl3pPr>
            <a:lvl4pPr marL="1698171" indent="-326571">
              <a:lnSpc>
                <a:spcPts val="2500"/>
              </a:lnSpc>
              <a:spcBef>
                <a:spcPts val="1200"/>
              </a:spcBef>
              <a:defRPr sz="2000"/>
            </a:lvl4pPr>
            <a:lvl5pPr marL="2155371" indent="-326571">
              <a:lnSpc>
                <a:spcPts val="2500"/>
              </a:lnSpc>
              <a:spcBef>
                <a:spcPts val="1200"/>
              </a:spcBef>
              <a:defRPr sz="2000"/>
            </a:lvl5pPr>
          </a:lstStyle>
          <a:p>
            <a:r>
              <a:t>Body Level One</a:t>
            </a:r>
          </a:p>
          <a:p>
            <a:pPr lvl="1"/>
            <a:r>
              <a:t>Body Level Two</a:t>
            </a:r>
          </a:p>
          <a:p>
            <a:pPr lvl="2"/>
            <a:r>
              <a:t>Body Level Three</a:t>
            </a:r>
          </a:p>
          <a:p>
            <a:pPr lvl="3"/>
            <a:r>
              <a:t>Body Level Four</a:t>
            </a:r>
          </a:p>
          <a:p>
            <a:pPr lvl="4"/>
            <a:r>
              <a:t>Body Level Five</a:t>
            </a:r>
          </a:p>
        </p:txBody>
      </p:sp>
      <p:sp>
        <p:nvSpPr>
          <p:cNvPr id="24" name="Rectangle"/>
          <p:cNvSpPr/>
          <p:nvPr/>
        </p:nvSpPr>
        <p:spPr>
          <a:xfrm>
            <a:off x="0" y="0"/>
            <a:ext cx="12192000" cy="158044"/>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6" name="Slide Number"/>
          <p:cNvSpPr txBox="1">
            <a:spLocks noGrp="1"/>
          </p:cNvSpPr>
          <p:nvPr>
            <p:ph type="sldNum" sz="quarter" idx="2"/>
          </p:nvPr>
        </p:nvSpPr>
        <p:spPr>
          <a:xfrm>
            <a:off x="10874568" y="6344850"/>
            <a:ext cx="478174" cy="276999"/>
          </a:xfrm>
          <a:prstGeom prst="rect">
            <a:avLst/>
          </a:prstGeom>
        </p:spPr>
        <p:txBody>
          <a:bodyPr lIns="0" tIns="0" rIns="0" bIns="0"/>
          <a:lstStyle>
            <a:lvl1pPr algn="r">
              <a:defRPr sz="1200">
                <a:solidFill>
                  <a:srgbClr val="7E7E7E"/>
                </a:solidFill>
              </a:defRPr>
            </a:lvl1pPr>
          </a:lstStyle>
          <a:p>
            <a:fld id="{346653C5-EC02-4997-B083-D1DCA77FC039}" type="slidenum">
              <a:rPr lang="et-EE" smtClean="0"/>
              <a:pPr/>
              <a:t>‹#›</a:t>
            </a:fld>
            <a:endParaRPr lang="et-E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546" y="284915"/>
            <a:ext cx="1124465" cy="112446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7428" y="213108"/>
            <a:ext cx="1444877" cy="1268078"/>
          </a:xfrm>
          <a:prstGeom prst="rect">
            <a:avLst/>
          </a:prstGeom>
        </p:spPr>
      </p:pic>
    </p:spTree>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pos="715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7E7E"/>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1850" y="1624013"/>
            <a:ext cx="10515600" cy="206589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rPr dirty="0"/>
              <a:t>Title Text</a:t>
            </a:r>
          </a:p>
        </p:txBody>
      </p:sp>
      <p:sp>
        <p:nvSpPr>
          <p:cNvPr id="3" name="Body Level One…"/>
          <p:cNvSpPr txBox="1">
            <a:spLocks noGrp="1"/>
          </p:cNvSpPr>
          <p:nvPr>
            <p:ph type="body" idx="1"/>
          </p:nvPr>
        </p:nvSpPr>
        <p:spPr>
          <a:xfrm>
            <a:off x="609600" y="3917659"/>
            <a:ext cx="10972800" cy="206589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iming>
    <p:tnLst>
      <p:par>
        <p:cTn id="1" dur="indefinite" restart="never" nodeType="tmRoot"/>
      </p:par>
    </p:tnLst>
  </p:timing>
  <p:hf hdr="0" ftr="0" dt="0"/>
  <p:txStyles>
    <p:title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1pPr>
      <a:lvl2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2pPr>
      <a:lvl3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3pPr>
      <a:lvl4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4pPr>
      <a:lvl5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5pPr>
      <a:lvl6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6pPr>
      <a:lvl7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7pPr>
      <a:lvl8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8pPr>
      <a:lvl9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Kaitseliit Stencil"/>
          <a:ea typeface="Kaitseliit Stencil"/>
          <a:cs typeface="Kaitseliit Stencil"/>
          <a:sym typeface="Kaitseliit Stenci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rr.ee/1609474528/moldova-julgeolekujuht-venemaa-eraldas-meie-euroopa-kursi-vaaramiseks-100-miljonit-eurot"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err.ee/1609311408/palloson-venemaa-mojutustegevus-on-muutunud-fuusilisemaks-ja-brutaalsemak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KAITSELIIT  The estonian defecne league"/>
          <p:cNvSpPr txBox="1">
            <a:spLocks noGrp="1"/>
          </p:cNvSpPr>
          <p:nvPr>
            <p:ph type="title"/>
          </p:nvPr>
        </p:nvSpPr>
        <p:spPr>
          <a:xfrm>
            <a:off x="1400907" y="3059723"/>
            <a:ext cx="9144000" cy="1461541"/>
          </a:xfrm>
        </p:spPr>
        <p:txBody>
          <a:bodyPr>
            <a:normAutofit/>
          </a:bodyPr>
          <a:lstStyle/>
          <a:p>
            <a:r>
              <a:rPr lang="et-EE" dirty="0" smtClean="0"/>
              <a:t>ELANIKKONNA KAITSE</a:t>
            </a:r>
            <a:endParaRPr lang="en-US" dirty="0"/>
          </a:p>
        </p:txBody>
      </p:sp>
      <p:sp>
        <p:nvSpPr>
          <p:cNvPr id="55" name="28.12.2018"/>
          <p:cNvSpPr txBox="1">
            <a:spLocks noGrp="1"/>
          </p:cNvSpPr>
          <p:nvPr>
            <p:ph type="body" sz="quarter" idx="13"/>
          </p:nvPr>
        </p:nvSpPr>
        <p:spPr>
          <a:xfrm>
            <a:off x="1524000" y="4661942"/>
            <a:ext cx="9144000" cy="1475052"/>
          </a:xfrm>
        </p:spPr>
        <p:txBody>
          <a:bodyPr>
            <a:normAutofit/>
          </a:bodyPr>
          <a:lstStyle/>
          <a:p>
            <a:r>
              <a:rPr lang="et-EE" dirty="0" smtClean="0"/>
              <a:t>30SEP2024</a:t>
            </a:r>
            <a:endParaRPr lang="et-EE" dirty="0"/>
          </a:p>
          <a:p>
            <a:endParaRPr lang="et-EE" dirty="0"/>
          </a:p>
          <a:p>
            <a:r>
              <a:rPr lang="et-EE" b="1" dirty="0" smtClean="0"/>
              <a:t>N-</a:t>
            </a:r>
            <a:r>
              <a:rPr lang="et-EE" b="1" dirty="0" err="1" smtClean="0"/>
              <a:t>ltn</a:t>
            </a:r>
            <a:r>
              <a:rPr lang="et-EE" b="1" dirty="0" smtClean="0"/>
              <a:t> Karmen </a:t>
            </a:r>
            <a:r>
              <a:rPr lang="et-EE" b="1" dirty="0"/>
              <a:t>Vesselov</a:t>
            </a:r>
          </a:p>
          <a:p>
            <a:r>
              <a:rPr lang="et-EE" dirty="0" smtClean="0"/>
              <a:t>Kaitseliidu Pärnumaa maleva teavituse ja tsiviil-sõjalise koostöö spetsialist</a:t>
            </a:r>
            <a:endParaRPr lang="et-EE" dirty="0"/>
          </a:p>
        </p:txBody>
      </p:sp>
      <p:sp>
        <p:nvSpPr>
          <p:cNvPr id="2" name="Slide Number Placeholder 1">
            <a:extLst>
              <a:ext uri="{FF2B5EF4-FFF2-40B4-BE49-F238E27FC236}">
                <a16:creationId xmlns:a16="http://schemas.microsoft.com/office/drawing/2014/main" id="{663FB255-C1B2-41C0-BF1D-1B6E1A62185E}"/>
              </a:ext>
            </a:extLst>
          </p:cNvPr>
          <p:cNvSpPr>
            <a:spLocks noGrp="1"/>
          </p:cNvSpPr>
          <p:nvPr>
            <p:ph type="sldNum" sz="quarter" idx="2"/>
          </p:nvPr>
        </p:nvSpPr>
        <p:spPr/>
        <p:txBody>
          <a:bodyPr/>
          <a:lstStyle/>
          <a:p>
            <a:fld id="{FE0ED85A-839B-4FCF-B270-0710D3774C64}" type="slidenum">
              <a:rPr lang="et-EE" smtClean="0"/>
              <a:pPr/>
              <a:t>1</a:t>
            </a:fld>
            <a:endParaRPr lang="et-EE"/>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sp>
        <p:nvSpPr>
          <p:cNvPr id="3" name="Text Placeholder 2"/>
          <p:cNvSpPr>
            <a:spLocks noGrp="1"/>
          </p:cNvSpPr>
          <p:nvPr>
            <p:ph type="body" idx="1"/>
          </p:nvPr>
        </p:nvSpPr>
        <p:spPr/>
        <p:txBody>
          <a:bodyPr/>
          <a:lstStyle/>
          <a:p>
            <a:r>
              <a:rPr lang="et-EE" dirty="0" smtClean="0"/>
              <a:t>Mis on valeinfo, mis on libainfo?</a:t>
            </a:r>
          </a:p>
          <a:p>
            <a:endParaRPr lang="et-EE" dirty="0"/>
          </a:p>
          <a:p>
            <a:endParaRPr lang="et-EE" dirty="0" smtClean="0"/>
          </a:p>
          <a:p>
            <a:r>
              <a:rPr lang="et-EE" dirty="0" smtClean="0"/>
              <a:t>Kes on mõjuagent? Kes on kasulik idioot?</a:t>
            </a:r>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10</a:t>
            </a:fld>
            <a:endParaRPr lang="et-EE"/>
          </a:p>
        </p:txBody>
      </p:sp>
    </p:spTree>
    <p:extLst>
      <p:ext uri="{BB962C8B-B14F-4D97-AF65-F5344CB8AC3E}">
        <p14:creationId xmlns:p14="http://schemas.microsoft.com/office/powerpoint/2010/main" val="1132598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Kuidas ennast ja kogukonda kaitsta?</a:t>
            </a:r>
            <a:endParaRPr lang="et-EE" dirty="0"/>
          </a:p>
        </p:txBody>
      </p:sp>
      <p:sp>
        <p:nvSpPr>
          <p:cNvPr id="3" name="Text Placeholder 2"/>
          <p:cNvSpPr>
            <a:spLocks noGrp="1"/>
          </p:cNvSpPr>
          <p:nvPr>
            <p:ph type="body" idx="1"/>
          </p:nvPr>
        </p:nvSpPr>
        <p:spPr>
          <a:xfrm>
            <a:off x="522514" y="1825625"/>
            <a:ext cx="10687353" cy="4351338"/>
          </a:xfrm>
        </p:spPr>
        <p:txBody>
          <a:bodyPr>
            <a:normAutofit fontScale="85000" lnSpcReduction="20000"/>
          </a:bodyPr>
          <a:lstStyle/>
          <a:p>
            <a:pPr>
              <a:lnSpc>
                <a:spcPct val="120000"/>
              </a:lnSpc>
            </a:pPr>
            <a:r>
              <a:rPr lang="et-EE" dirty="0" smtClean="0"/>
              <a:t>Enne info levitamist uuri, kas info on tõene:</a:t>
            </a:r>
          </a:p>
          <a:p>
            <a:pPr lvl="1">
              <a:lnSpc>
                <a:spcPct val="120000"/>
              </a:lnSpc>
            </a:pPr>
            <a:r>
              <a:rPr lang="et-EE" dirty="0"/>
              <a:t>Kontrolli autorit. Kes on selle teksti autor ja mis on tema seos selle uudisega?</a:t>
            </a:r>
          </a:p>
          <a:p>
            <a:pPr lvl="1">
              <a:lnSpc>
                <a:spcPct val="120000"/>
              </a:lnSpc>
            </a:pPr>
            <a:r>
              <a:rPr lang="et-EE" dirty="0"/>
              <a:t>Kontrolli allikat. Kelle leht/konto see on? Kas tundub kahtlane?</a:t>
            </a:r>
          </a:p>
          <a:p>
            <a:pPr lvl="1">
              <a:lnSpc>
                <a:spcPct val="120000"/>
              </a:lnSpc>
            </a:pPr>
            <a:r>
              <a:rPr lang="et-EE" dirty="0" smtClean="0"/>
              <a:t>Kontrolli </a:t>
            </a:r>
            <a:r>
              <a:rPr lang="et-EE" dirty="0"/>
              <a:t>kuupäeva. Äkki on see aegunud info</a:t>
            </a:r>
            <a:r>
              <a:rPr lang="et-EE" dirty="0" smtClean="0"/>
              <a:t>? </a:t>
            </a:r>
            <a:r>
              <a:rPr lang="et-EE" smtClean="0"/>
              <a:t>Kasuta pildiotsingut </a:t>
            </a:r>
            <a:r>
              <a:rPr lang="et-EE" dirty="0" smtClean="0"/>
              <a:t>ja uuri, kas tegu võib olla mõne </a:t>
            </a:r>
            <a:r>
              <a:rPr lang="et-EE" smtClean="0"/>
              <a:t>vana fotoga.</a:t>
            </a:r>
            <a:endParaRPr lang="et-EE" dirty="0"/>
          </a:p>
          <a:p>
            <a:pPr lvl="1">
              <a:lnSpc>
                <a:spcPct val="120000"/>
              </a:lnSpc>
            </a:pPr>
            <a:r>
              <a:rPr lang="et-EE" dirty="0" smtClean="0"/>
              <a:t>Hinda </a:t>
            </a:r>
            <a:r>
              <a:rPr lang="et-EE" dirty="0"/>
              <a:t>sisu. Loe tekst läbi ja mõtle kriitiliselt – kas tundub reaalne</a:t>
            </a:r>
            <a:r>
              <a:rPr lang="et-EE" dirty="0" smtClean="0"/>
              <a:t>? </a:t>
            </a:r>
            <a:r>
              <a:rPr lang="et-EE" dirty="0"/>
              <a:t>Kelle huvides võiks olla vale </a:t>
            </a:r>
            <a:r>
              <a:rPr lang="et-EE" dirty="0" smtClean="0"/>
              <a:t>levitamine?</a:t>
            </a:r>
            <a:endParaRPr lang="et-EE" dirty="0"/>
          </a:p>
          <a:p>
            <a:pPr lvl="1">
              <a:lnSpc>
                <a:spcPct val="120000"/>
              </a:lnSpc>
            </a:pPr>
            <a:r>
              <a:rPr lang="et-EE" dirty="0"/>
              <a:t>Otsi lisainfot ja materjali. Vaata veebis ringi – kas kuskil on veel sarnast infot?</a:t>
            </a:r>
          </a:p>
          <a:p>
            <a:pPr lvl="1">
              <a:lnSpc>
                <a:spcPct val="120000"/>
              </a:lnSpc>
            </a:pPr>
            <a:r>
              <a:rPr lang="et-EE" dirty="0"/>
              <a:t>Kahtled? Küsi nõu </a:t>
            </a:r>
            <a:r>
              <a:rPr lang="et-EE" dirty="0" smtClean="0"/>
              <a:t>eksperdilt.</a:t>
            </a:r>
          </a:p>
          <a:p>
            <a:pPr>
              <a:lnSpc>
                <a:spcPct val="120000"/>
              </a:lnSpc>
            </a:pPr>
            <a:endParaRPr lang="et-EE" dirty="0"/>
          </a:p>
          <a:p>
            <a:pPr>
              <a:lnSpc>
                <a:spcPct val="120000"/>
              </a:lnSpc>
            </a:pPr>
            <a:r>
              <a:rPr lang="et-EE" dirty="0"/>
              <a:t>Hoidu valeinfo </a:t>
            </a:r>
            <a:r>
              <a:rPr lang="et-EE" dirty="0" smtClean="0"/>
              <a:t>levitamisest</a:t>
            </a:r>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11</a:t>
            </a:fld>
            <a:endParaRPr lang="et-EE"/>
          </a:p>
        </p:txBody>
      </p:sp>
    </p:spTree>
    <p:extLst>
      <p:ext uri="{BB962C8B-B14F-4D97-AF65-F5344CB8AC3E}">
        <p14:creationId xmlns:p14="http://schemas.microsoft.com/office/powerpoint/2010/main" val="7107675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555" y="1531917"/>
            <a:ext cx="9234312" cy="2614335"/>
          </a:xfrm>
        </p:spPr>
        <p:txBody>
          <a:bodyPr>
            <a:noAutofit/>
          </a:bodyPr>
          <a:lstStyle/>
          <a:p>
            <a:r>
              <a:rPr lang="et-EE" sz="6600" dirty="0" smtClean="0"/>
              <a:t>AITÄH!</a:t>
            </a:r>
            <a:br>
              <a:rPr lang="et-EE" sz="6600" dirty="0" smtClean="0"/>
            </a:br>
            <a:r>
              <a:rPr lang="et-EE" sz="6600" dirty="0" smtClean="0"/>
              <a:t/>
            </a:r>
            <a:br>
              <a:rPr lang="et-EE" sz="6600" dirty="0" smtClean="0"/>
            </a:br>
            <a:r>
              <a:rPr lang="et-EE" sz="6600" dirty="0" smtClean="0"/>
              <a:t>Eesti eest surmani! </a:t>
            </a:r>
            <a:endParaRPr lang="et-EE" sz="6600"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12</a:t>
            </a:fld>
            <a:endParaRPr lang="et-EE"/>
          </a:p>
        </p:txBody>
      </p:sp>
    </p:spTree>
    <p:extLst>
      <p:ext uri="{BB962C8B-B14F-4D97-AF65-F5344CB8AC3E}">
        <p14:creationId xmlns:p14="http://schemas.microsoft.com/office/powerpoint/2010/main" val="185827002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Elanikkonnakaitse põhimõtted</a:t>
            </a:r>
          </a:p>
        </p:txBody>
      </p:sp>
      <p:sp>
        <p:nvSpPr>
          <p:cNvPr id="3" name="Text Placeholder 2"/>
          <p:cNvSpPr>
            <a:spLocks noGrp="1"/>
          </p:cNvSpPr>
          <p:nvPr>
            <p:ph type="body" idx="1"/>
          </p:nvPr>
        </p:nvSpPr>
        <p:spPr>
          <a:xfrm>
            <a:off x="888022" y="1825625"/>
            <a:ext cx="10464719" cy="4351338"/>
          </a:xfrm>
        </p:spPr>
        <p:txBody>
          <a:bodyPr>
            <a:normAutofit/>
          </a:bodyPr>
          <a:lstStyle/>
          <a:p>
            <a:pPr marL="0" indent="-25400">
              <a:lnSpc>
                <a:spcPct val="120000"/>
              </a:lnSpc>
              <a:spcBef>
                <a:spcPts val="0"/>
              </a:spcBef>
              <a:buNone/>
            </a:pPr>
            <a:r>
              <a:rPr lang="et-EE" dirty="0"/>
              <a:t>Elanikkonnakaitse raamdokument </a:t>
            </a:r>
            <a:r>
              <a:rPr lang="et-EE" dirty="0" smtClean="0"/>
              <a:t>(Riigikantselei, veebruar 2024)</a:t>
            </a:r>
          </a:p>
          <a:p>
            <a:pPr marL="0" indent="-25400">
              <a:lnSpc>
                <a:spcPct val="120000"/>
              </a:lnSpc>
              <a:spcBef>
                <a:spcPts val="0"/>
              </a:spcBef>
              <a:buNone/>
            </a:pPr>
            <a:endParaRPr lang="et-EE" dirty="0" smtClean="0"/>
          </a:p>
          <a:p>
            <a:pPr marL="317500" indent="-342900">
              <a:lnSpc>
                <a:spcPct val="120000"/>
              </a:lnSpc>
              <a:spcBef>
                <a:spcPts val="0"/>
              </a:spcBef>
            </a:pPr>
            <a:r>
              <a:rPr lang="et-EE" i="1" dirty="0"/>
              <a:t>Elanikkonnakaitse kriisiajal tähendab riigi ja ühiskonna valmisolekut ohuteavituseks, päästetöödeks, evakuatsiooniks, varjumiseks, esmaabiks ja katastroofimeditsiiniks, vältimatuks sotsiaalabiks, </a:t>
            </a:r>
            <a:r>
              <a:rPr lang="et-EE" i="1" dirty="0" err="1"/>
              <a:t>psühhosotsiaalseks</a:t>
            </a:r>
            <a:r>
              <a:rPr lang="et-EE" i="1" dirty="0"/>
              <a:t> kriisiabiks ning muuks elanikele hädavajalikuks abiks. </a:t>
            </a:r>
            <a:endParaRPr lang="et-EE" i="1" dirty="0" smtClean="0"/>
          </a:p>
          <a:p>
            <a:pPr marL="317500" indent="-342900">
              <a:lnSpc>
                <a:spcPct val="120000"/>
              </a:lnSpc>
              <a:spcBef>
                <a:spcPts val="0"/>
              </a:spcBef>
            </a:pPr>
            <a:r>
              <a:rPr lang="et-EE" b="1" i="1" dirty="0" smtClean="0">
                <a:solidFill>
                  <a:srgbClr val="FF0000"/>
                </a:solidFill>
              </a:rPr>
              <a:t>Elanikkonnakaitse </a:t>
            </a:r>
            <a:r>
              <a:rPr lang="et-EE" b="1" i="1" dirty="0">
                <a:solidFill>
                  <a:srgbClr val="FF0000"/>
                </a:solidFill>
              </a:rPr>
              <a:t>aluseks on inimeste suutlikkus kriisi ajal ennast kuni abi saabumiseni ise kaitsta ja vajaduse korral üksteist aidata. </a:t>
            </a:r>
            <a:r>
              <a:rPr lang="et-EE" i="1" dirty="0"/>
              <a:t>Selle saavutamine on ühiskonna eri osaliste ühine jõupingutus, kus on oluline roll inimestel, kogukondadel, vabatahtlikel, kohaliku omavalitsuse üksustel ja erinevatel riigiasutustel.</a:t>
            </a:r>
          </a:p>
        </p:txBody>
      </p:sp>
      <p:sp>
        <p:nvSpPr>
          <p:cNvPr id="4" name="Slide Number Placeholder 3"/>
          <p:cNvSpPr>
            <a:spLocks noGrp="1"/>
          </p:cNvSpPr>
          <p:nvPr>
            <p:ph type="sldNum" sz="quarter" idx="2"/>
          </p:nvPr>
        </p:nvSpPr>
        <p:spPr/>
        <p:txBody>
          <a:bodyPr/>
          <a:lstStyle/>
          <a:p>
            <a:fld id="{346653C5-EC02-4997-B083-D1DCA77FC039}" type="slidenum">
              <a:rPr lang="et-EE" smtClean="0"/>
              <a:pPr/>
              <a:t>2</a:t>
            </a:fld>
            <a:endParaRPr lang="et-EE"/>
          </a:p>
        </p:txBody>
      </p:sp>
    </p:spTree>
    <p:extLst>
      <p:ext uri="{BB962C8B-B14F-4D97-AF65-F5344CB8AC3E}">
        <p14:creationId xmlns:p14="http://schemas.microsoft.com/office/powerpoint/2010/main" val="384030685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Riigikaitse</a:t>
            </a:r>
            <a:endParaRPr lang="et-EE" dirty="0"/>
          </a:p>
        </p:txBody>
      </p:sp>
      <p:sp>
        <p:nvSpPr>
          <p:cNvPr id="3" name="Text Placeholder 2"/>
          <p:cNvSpPr>
            <a:spLocks noGrp="1"/>
          </p:cNvSpPr>
          <p:nvPr>
            <p:ph type="body" idx="1"/>
          </p:nvPr>
        </p:nvSpPr>
        <p:spPr>
          <a:xfrm>
            <a:off x="360485" y="1825625"/>
            <a:ext cx="10849382" cy="4351338"/>
          </a:xfrm>
        </p:spPr>
        <p:txBody>
          <a:bodyPr/>
          <a:lstStyle/>
          <a:p>
            <a:r>
              <a:rPr lang="et-EE" dirty="0"/>
              <a:t>Eesti riigikaitse põhineb esmasel iseseisval kaitsevõimel ja NATO </a:t>
            </a:r>
            <a:r>
              <a:rPr lang="et-EE" dirty="0" err="1"/>
              <a:t>liikmesusel</a:t>
            </a:r>
            <a:r>
              <a:rPr lang="et-EE" dirty="0" smtClean="0"/>
              <a:t>.</a:t>
            </a:r>
          </a:p>
          <a:p>
            <a:r>
              <a:rPr lang="et-EE" b="1" dirty="0" smtClean="0"/>
              <a:t>NATO artikkel 5: </a:t>
            </a:r>
            <a:r>
              <a:rPr lang="et-EE" dirty="0" smtClean="0"/>
              <a:t>Lepinguosalised </a:t>
            </a:r>
            <a:r>
              <a:rPr lang="et-EE" dirty="0"/>
              <a:t>lepivad kokku, et relvastatud rünnakut neist ühe või mitme vastu Euroopas või Põhja-Ameerikas käsitatakse rünnakuna nende kõigi vastu ning kui sedalaadi relvastatud rünnak aset leiab, abistab igaüks neist, </a:t>
            </a:r>
            <a:r>
              <a:rPr lang="et-EE" sz="1600" dirty="0"/>
              <a:t>rakendades Ühinenud Rahvaste Organisatsiooni põhikirja artiklis 51 sätestatud õigust individuaalsele või kollektiivsele enesekaitsele, viivitamatult sel viisil rünnatud lepingupoolt või lepingupooli, kasutades üksi ja koos teiste lepingupooltega vajalikke abinõusid, mida ta peab vajalikuks, sealhulgas relvajõudusid, eesmärgiga taastada ning säilitada Põhja-Atlandi piirkonna julgeolek.</a:t>
            </a:r>
          </a:p>
          <a:p>
            <a:r>
              <a:rPr lang="et-EE" b="1" dirty="0"/>
              <a:t>NATO artikkel</a:t>
            </a:r>
            <a:r>
              <a:rPr lang="et-EE" b="1" dirty="0" smtClean="0"/>
              <a:t> 3: </a:t>
            </a:r>
            <a:r>
              <a:rPr lang="et-EE" dirty="0" smtClean="0"/>
              <a:t>Lepingu </a:t>
            </a:r>
            <a:r>
              <a:rPr lang="et-EE" dirty="0"/>
              <a:t>eesmärkide paremaks saavutamiseks säilitavad ja arendavad lepinguosalised eraldi ja ühiselt, pidevalt ja tulemuslikult end arendades ning üksteist aidates oma individuaalset ja kollektiivset võimekust osutada vastupanu relvastatud rünnakule.</a:t>
            </a:r>
          </a:p>
          <a:p>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3</a:t>
            </a:fld>
            <a:endParaRPr lang="et-EE"/>
          </a:p>
        </p:txBody>
      </p:sp>
    </p:spTree>
    <p:extLst>
      <p:ext uri="{BB962C8B-B14F-4D97-AF65-F5344CB8AC3E}">
        <p14:creationId xmlns:p14="http://schemas.microsoft.com/office/powerpoint/2010/main" val="253123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Laiapindne riigikaitse</a:t>
            </a:r>
            <a:endParaRPr lang="et-EE" dirty="0"/>
          </a:p>
        </p:txBody>
      </p:sp>
      <p:sp>
        <p:nvSpPr>
          <p:cNvPr id="3" name="Text Placeholder 2"/>
          <p:cNvSpPr>
            <a:spLocks noGrp="1"/>
          </p:cNvSpPr>
          <p:nvPr>
            <p:ph type="body" idx="1"/>
          </p:nvPr>
        </p:nvSpPr>
        <p:spPr>
          <a:xfrm>
            <a:off x="368135" y="1403053"/>
            <a:ext cx="11483440" cy="5348070"/>
          </a:xfrm>
        </p:spPr>
        <p:txBody>
          <a:bodyPr>
            <a:normAutofit fontScale="92500" lnSpcReduction="20000"/>
          </a:bodyPr>
          <a:lstStyle/>
          <a:p>
            <a:pPr marL="0" fontAlgn="base">
              <a:lnSpc>
                <a:spcPct val="120000"/>
              </a:lnSpc>
              <a:spcBef>
                <a:spcPts val="600"/>
              </a:spcBef>
            </a:pPr>
            <a:r>
              <a:rPr lang="et-EE" b="1" dirty="0"/>
              <a:t>RIIGI JA ÜHISKONNA </a:t>
            </a:r>
            <a:r>
              <a:rPr lang="et-EE" b="1" dirty="0" smtClean="0"/>
              <a:t>TOIMEPIDEVUS</a:t>
            </a:r>
          </a:p>
          <a:p>
            <a:pPr marL="488950" lvl="2" fontAlgn="base">
              <a:lnSpc>
                <a:spcPct val="120000"/>
              </a:lnSpc>
              <a:spcBef>
                <a:spcPts val="600"/>
              </a:spcBef>
            </a:pPr>
            <a:r>
              <a:rPr lang="et-EE" dirty="0" smtClean="0"/>
              <a:t>riigi </a:t>
            </a:r>
            <a:r>
              <a:rPr lang="et-EE" dirty="0"/>
              <a:t>ja ühiskonna </a:t>
            </a:r>
            <a:r>
              <a:rPr lang="et-EE" dirty="0" smtClean="0"/>
              <a:t>toimimine </a:t>
            </a:r>
            <a:r>
              <a:rPr lang="et-EE" dirty="0"/>
              <a:t>elutähtsate teenuste või muude riigikaitse tähenduses oluliste teenuste toimepidevuse tagamise kaudu mistahes </a:t>
            </a:r>
            <a:r>
              <a:rPr lang="et-EE" dirty="0" smtClean="0"/>
              <a:t>olukorras</a:t>
            </a:r>
          </a:p>
          <a:p>
            <a:pPr marL="0" fontAlgn="base">
              <a:lnSpc>
                <a:spcPct val="120000"/>
              </a:lnSpc>
              <a:spcBef>
                <a:spcPts val="600"/>
              </a:spcBef>
            </a:pPr>
            <a:r>
              <a:rPr lang="et-EE" b="1" dirty="0" smtClean="0"/>
              <a:t>RAHVUSVAHELINE TEGEVUS</a:t>
            </a:r>
          </a:p>
          <a:p>
            <a:pPr marL="488950" lvl="2" fontAlgn="base">
              <a:lnSpc>
                <a:spcPct val="120000"/>
              </a:lnSpc>
              <a:spcBef>
                <a:spcPts val="600"/>
              </a:spcBef>
            </a:pPr>
            <a:r>
              <a:rPr lang="et-EE" dirty="0" smtClean="0"/>
              <a:t>rahvusvahelisel </a:t>
            </a:r>
            <a:r>
              <a:rPr lang="et-EE" dirty="0"/>
              <a:t>tasandil pingete </a:t>
            </a:r>
            <a:r>
              <a:rPr lang="et-EE" dirty="0" smtClean="0"/>
              <a:t>ennetamine, vähendamine ja </a:t>
            </a:r>
            <a:r>
              <a:rPr lang="et-EE" dirty="0"/>
              <a:t>sobivate tingimuste </a:t>
            </a:r>
            <a:r>
              <a:rPr lang="et-EE" dirty="0" smtClean="0"/>
              <a:t>loomine </a:t>
            </a:r>
            <a:r>
              <a:rPr lang="et-EE" dirty="0"/>
              <a:t>nii usutavaks heidutuseks kui ka kollektiivkaitse ja kriisiohje </a:t>
            </a:r>
            <a:r>
              <a:rPr lang="et-EE" dirty="0" smtClean="0"/>
              <a:t>rakendumiseks</a:t>
            </a:r>
            <a:endParaRPr lang="et-EE" b="1" dirty="0" smtClean="0"/>
          </a:p>
          <a:p>
            <a:pPr marL="0" fontAlgn="base">
              <a:lnSpc>
                <a:spcPct val="120000"/>
              </a:lnSpc>
              <a:spcBef>
                <a:spcPts val="600"/>
              </a:spcBef>
            </a:pPr>
            <a:r>
              <a:rPr lang="et-EE" b="1" dirty="0" smtClean="0"/>
              <a:t>SISEJULGEOLEK</a:t>
            </a:r>
          </a:p>
          <a:p>
            <a:pPr marL="488950" lvl="2" fontAlgn="base">
              <a:lnSpc>
                <a:spcPct val="120000"/>
              </a:lnSpc>
              <a:spcBef>
                <a:spcPts val="600"/>
              </a:spcBef>
            </a:pPr>
            <a:r>
              <a:rPr lang="et-EE" dirty="0" err="1"/>
              <a:t>sisejulgeoleku</a:t>
            </a:r>
            <a:r>
              <a:rPr lang="et-EE" dirty="0"/>
              <a:t> </a:t>
            </a:r>
            <a:r>
              <a:rPr lang="et-EE" dirty="0" err="1" smtClean="0"/>
              <a:t>tagamineja</a:t>
            </a:r>
            <a:r>
              <a:rPr lang="et-EE" dirty="0" smtClean="0"/>
              <a:t> </a:t>
            </a:r>
            <a:r>
              <a:rPr lang="et-EE" dirty="0"/>
              <a:t>asutuste </a:t>
            </a:r>
            <a:r>
              <a:rPr lang="et-EE" dirty="0" smtClean="0"/>
              <a:t>valmisolek </a:t>
            </a:r>
            <a:r>
              <a:rPr lang="et-EE" dirty="0"/>
              <a:t>kriisi või rünnaku </a:t>
            </a:r>
            <a:r>
              <a:rPr lang="et-EE" dirty="0" smtClean="0"/>
              <a:t>ajal; Eesti </a:t>
            </a:r>
            <a:r>
              <a:rPr lang="et-EE" dirty="0"/>
              <a:t>iseseisvuse, suveräänsuse ja põhiseadusliku korra </a:t>
            </a:r>
            <a:r>
              <a:rPr lang="et-EE" dirty="0" smtClean="0"/>
              <a:t>kaitse</a:t>
            </a:r>
            <a:endParaRPr lang="et-EE" dirty="0"/>
          </a:p>
          <a:p>
            <a:pPr marL="0" fontAlgn="base">
              <a:lnSpc>
                <a:spcPct val="120000"/>
              </a:lnSpc>
              <a:spcBef>
                <a:spcPts val="600"/>
              </a:spcBef>
            </a:pPr>
            <a:r>
              <a:rPr lang="et-EE" b="1" dirty="0" smtClean="0"/>
              <a:t>TSIVIILSEKTORI </a:t>
            </a:r>
            <a:r>
              <a:rPr lang="et-EE" b="1" dirty="0"/>
              <a:t>TOETUS SÕJALISELE </a:t>
            </a:r>
            <a:r>
              <a:rPr lang="et-EE" b="1" dirty="0" smtClean="0"/>
              <a:t>KAITSELE</a:t>
            </a:r>
          </a:p>
          <a:p>
            <a:pPr marL="482600" lvl="1" fontAlgn="base">
              <a:lnSpc>
                <a:spcPct val="120000"/>
              </a:lnSpc>
              <a:spcBef>
                <a:spcPts val="600"/>
              </a:spcBef>
            </a:pPr>
            <a:r>
              <a:rPr lang="fi-FI" dirty="0"/>
              <a:t>sõjalise kaitse </a:t>
            </a:r>
            <a:r>
              <a:rPr lang="fi-FI" dirty="0" smtClean="0"/>
              <a:t>tõhus käivitumi</a:t>
            </a:r>
            <a:r>
              <a:rPr lang="et-EE" dirty="0" err="1" smtClean="0"/>
              <a:t>ne</a:t>
            </a:r>
            <a:r>
              <a:rPr lang="fi-FI" dirty="0" smtClean="0"/>
              <a:t> </a:t>
            </a:r>
            <a:r>
              <a:rPr lang="fi-FI" dirty="0"/>
              <a:t>ja selle efektiivselt toimima </a:t>
            </a:r>
            <a:r>
              <a:rPr lang="fi-FI" dirty="0" smtClean="0"/>
              <a:t>jäämi</a:t>
            </a:r>
            <a:r>
              <a:rPr lang="et-EE" dirty="0" err="1" smtClean="0"/>
              <a:t>ne</a:t>
            </a:r>
            <a:endParaRPr lang="et-EE" dirty="0"/>
          </a:p>
          <a:p>
            <a:pPr marL="0" fontAlgn="base">
              <a:lnSpc>
                <a:spcPct val="120000"/>
              </a:lnSpc>
              <a:spcBef>
                <a:spcPts val="600"/>
              </a:spcBef>
            </a:pPr>
            <a:r>
              <a:rPr lang="et-EE" b="1" dirty="0" smtClean="0"/>
              <a:t>SÕJALINE KAITSE</a:t>
            </a:r>
          </a:p>
          <a:p>
            <a:pPr marL="482600" lvl="1" fontAlgn="base">
              <a:lnSpc>
                <a:spcPct val="120000"/>
              </a:lnSpc>
              <a:spcBef>
                <a:spcPts val="600"/>
              </a:spcBef>
            </a:pPr>
            <a:r>
              <a:rPr lang="et-EE" dirty="0" smtClean="0"/>
              <a:t>iseseisva </a:t>
            </a:r>
            <a:r>
              <a:rPr lang="et-EE" dirty="0"/>
              <a:t>kaitsevõime </a:t>
            </a:r>
            <a:r>
              <a:rPr lang="et-EE" dirty="0" smtClean="0"/>
              <a:t>arendamine </a:t>
            </a:r>
            <a:r>
              <a:rPr lang="et-EE" dirty="0"/>
              <a:t>ja </a:t>
            </a:r>
            <a:r>
              <a:rPr lang="et-EE" dirty="0" smtClean="0"/>
              <a:t>tagamine </a:t>
            </a:r>
            <a:r>
              <a:rPr lang="et-EE" dirty="0"/>
              <a:t>ning NATO kollektiivkaitse </a:t>
            </a:r>
            <a:r>
              <a:rPr lang="et-EE" dirty="0" smtClean="0"/>
              <a:t>rakendumine</a:t>
            </a:r>
          </a:p>
          <a:p>
            <a:pPr marL="0" fontAlgn="base">
              <a:lnSpc>
                <a:spcPct val="120000"/>
              </a:lnSpc>
              <a:spcBef>
                <a:spcPts val="600"/>
              </a:spcBef>
            </a:pPr>
            <a:r>
              <a:rPr lang="et-EE" b="1" dirty="0"/>
              <a:t>STRATEEGILINE KOMMUNIKATSIOON</a:t>
            </a:r>
          </a:p>
          <a:p>
            <a:pPr marL="488950" lvl="2" fontAlgn="base">
              <a:lnSpc>
                <a:spcPct val="120000"/>
              </a:lnSpc>
              <a:spcBef>
                <a:spcPts val="600"/>
              </a:spcBef>
            </a:pPr>
            <a:r>
              <a:rPr lang="et-EE" dirty="0"/>
              <a:t>riigi strateegilise kommunikatsiooni arendamine ja psühholoogiline </a:t>
            </a:r>
            <a:r>
              <a:rPr lang="et-EE" dirty="0" smtClean="0"/>
              <a:t>kaitse</a:t>
            </a:r>
            <a:r>
              <a:rPr lang="et-EE" dirty="0"/>
              <a:t> </a:t>
            </a:r>
          </a:p>
        </p:txBody>
      </p:sp>
      <p:sp>
        <p:nvSpPr>
          <p:cNvPr id="4" name="Slide Number Placeholder 3"/>
          <p:cNvSpPr>
            <a:spLocks noGrp="1"/>
          </p:cNvSpPr>
          <p:nvPr>
            <p:ph type="sldNum" sz="quarter" idx="2"/>
          </p:nvPr>
        </p:nvSpPr>
        <p:spPr/>
        <p:txBody>
          <a:bodyPr/>
          <a:lstStyle/>
          <a:p>
            <a:fld id="{346653C5-EC02-4997-B083-D1DCA77FC039}" type="slidenum">
              <a:rPr lang="et-EE" smtClean="0"/>
              <a:pPr/>
              <a:t>4</a:t>
            </a:fld>
            <a:endParaRPr lang="et-EE" dirty="0"/>
          </a:p>
        </p:txBody>
      </p:sp>
    </p:spTree>
    <p:extLst>
      <p:ext uri="{BB962C8B-B14F-4D97-AF65-F5344CB8AC3E}">
        <p14:creationId xmlns:p14="http://schemas.microsoft.com/office/powerpoint/2010/main" val="1690744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Psühholoogiline kaitse</a:t>
            </a:r>
          </a:p>
        </p:txBody>
      </p:sp>
      <p:sp>
        <p:nvSpPr>
          <p:cNvPr id="3" name="Text Placeholder 2"/>
          <p:cNvSpPr>
            <a:spLocks noGrp="1"/>
          </p:cNvSpPr>
          <p:nvPr>
            <p:ph type="body" idx="1"/>
          </p:nvPr>
        </p:nvSpPr>
        <p:spPr/>
        <p:txBody>
          <a:bodyPr>
            <a:normAutofit/>
          </a:bodyPr>
          <a:lstStyle/>
          <a:p>
            <a:r>
              <a:rPr lang="et-EE" dirty="0"/>
              <a:t>Psühholoogiline kaitse hõlmab ühiskonna sidususe ja turvatundega seotud </a:t>
            </a:r>
            <a:r>
              <a:rPr lang="et-EE" dirty="0" err="1"/>
              <a:t>ühisväärtuste</a:t>
            </a:r>
            <a:r>
              <a:rPr lang="et-EE" dirty="0"/>
              <a:t> hoidmist ja </a:t>
            </a:r>
            <a:r>
              <a:rPr lang="et-EE" dirty="0" smtClean="0"/>
              <a:t>arendamist.</a:t>
            </a:r>
          </a:p>
          <a:p>
            <a:endParaRPr lang="et-EE" dirty="0"/>
          </a:p>
          <a:p>
            <a:r>
              <a:rPr lang="et-EE" dirty="0" smtClean="0"/>
              <a:t>Eesti ja kogukondade inforuumi toimib ja on kaitstud vaenuliku </a:t>
            </a:r>
            <a:r>
              <a:rPr lang="et-EE" dirty="0"/>
              <a:t>mõjutustegevuse </a:t>
            </a:r>
            <a:r>
              <a:rPr lang="et-EE" dirty="0" smtClean="0"/>
              <a:t>eest;</a:t>
            </a:r>
          </a:p>
          <a:p>
            <a:r>
              <a:rPr lang="et-EE" dirty="0" smtClean="0"/>
              <a:t>Elanikel on kaitsetahe, ühiskond on ühtne;</a:t>
            </a:r>
          </a:p>
          <a:p>
            <a:r>
              <a:rPr lang="et-EE" dirty="0" smtClean="0"/>
              <a:t>Riigi maine ja huvid on kaitstud;</a:t>
            </a:r>
          </a:p>
          <a:p>
            <a:r>
              <a:rPr lang="et-EE" dirty="0" smtClean="0"/>
              <a:t>Kodanikud usaldavad riiki.</a:t>
            </a:r>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5</a:t>
            </a:fld>
            <a:endParaRPr lang="et-EE"/>
          </a:p>
        </p:txBody>
      </p:sp>
    </p:spTree>
    <p:extLst>
      <p:ext uri="{BB962C8B-B14F-4D97-AF65-F5344CB8AC3E}">
        <p14:creationId xmlns:p14="http://schemas.microsoft.com/office/powerpoint/2010/main" val="1185130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Text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2"/>
          </p:nvPr>
        </p:nvSpPr>
        <p:spPr/>
        <p:txBody>
          <a:bodyPr/>
          <a:lstStyle/>
          <a:p>
            <a:fld id="{346653C5-EC02-4997-B083-D1DCA77FC039}" type="slidenum">
              <a:rPr lang="et-EE" smtClean="0"/>
              <a:pPr/>
              <a:t>6</a:t>
            </a:fld>
            <a:endParaRPr lang="et-EE"/>
          </a:p>
        </p:txBody>
      </p:sp>
      <p:pic>
        <p:nvPicPr>
          <p:cNvPr id="5" name="Picture 4"/>
          <p:cNvPicPr>
            <a:picLocks noChangeAspect="1"/>
          </p:cNvPicPr>
          <p:nvPr/>
        </p:nvPicPr>
        <p:blipFill>
          <a:blip r:embed="rId3"/>
          <a:stretch>
            <a:fillRect/>
          </a:stretch>
        </p:blipFill>
        <p:spPr>
          <a:xfrm>
            <a:off x="1782742" y="184367"/>
            <a:ext cx="8753481" cy="5079917"/>
          </a:xfrm>
          <a:prstGeom prst="rect">
            <a:avLst/>
          </a:prstGeom>
        </p:spPr>
      </p:pic>
      <p:pic>
        <p:nvPicPr>
          <p:cNvPr id="6" name="Picture 5"/>
          <p:cNvPicPr>
            <a:picLocks noChangeAspect="1"/>
          </p:cNvPicPr>
          <p:nvPr/>
        </p:nvPicPr>
        <p:blipFill>
          <a:blip r:embed="rId4"/>
          <a:stretch>
            <a:fillRect/>
          </a:stretch>
        </p:blipFill>
        <p:spPr>
          <a:xfrm>
            <a:off x="159264" y="2405924"/>
            <a:ext cx="6600825" cy="2209800"/>
          </a:xfrm>
          <a:prstGeom prst="rect">
            <a:avLst/>
          </a:prstGeom>
          <a:ln w="28575">
            <a:solidFill>
              <a:srgbClr val="FF0000"/>
            </a:solidFill>
          </a:ln>
        </p:spPr>
      </p:pic>
      <p:sp>
        <p:nvSpPr>
          <p:cNvPr id="7" name="Text Placeholder 2"/>
          <p:cNvSpPr txBox="1">
            <a:spLocks/>
          </p:cNvSpPr>
          <p:nvPr/>
        </p:nvSpPr>
        <p:spPr>
          <a:xfrm>
            <a:off x="403761" y="5511718"/>
            <a:ext cx="11293434" cy="66524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70000" lnSpcReduction="20000"/>
          </a:bodyPr>
          <a:lstStyle>
            <a:lvl1pPr marL="228600" marR="0" indent="-228600"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1pPr>
            <a:lvl2pPr marL="711200" marR="0" indent="-254000"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2pPr>
            <a:lvl3pPr marL="1200150" marR="0" indent="-285750"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3pPr>
            <a:lvl4pPr marL="1698171" marR="0" indent="-326571"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4pPr>
            <a:lvl5pPr marL="2155371" marR="0" indent="-326571"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9pPr>
          </a:lstStyle>
          <a:p>
            <a:pPr marL="0" indent="0" hangingPunct="1">
              <a:lnSpc>
                <a:spcPct val="120000"/>
              </a:lnSpc>
              <a:buFont typeface="Arial"/>
              <a:buNone/>
            </a:pPr>
            <a:r>
              <a:rPr lang="et-EE" dirty="0" smtClean="0"/>
              <a:t>Kaitsepolitsei peadirektor Margo </a:t>
            </a:r>
            <a:r>
              <a:rPr lang="et-EE" dirty="0" err="1" smtClean="0"/>
              <a:t>Palloson</a:t>
            </a:r>
            <a:r>
              <a:rPr lang="fi-FI" b="1" dirty="0" smtClean="0"/>
              <a:t>: Venemaa mõjutustegevus on muutunud füüsilisemaks ja brutaalsemaks</a:t>
            </a:r>
            <a:r>
              <a:rPr lang="et-EE" b="1" dirty="0" smtClean="0"/>
              <a:t> (</a:t>
            </a:r>
            <a:r>
              <a:rPr lang="et-EE" dirty="0" smtClean="0"/>
              <a:t>30.09.2024)</a:t>
            </a:r>
            <a:endParaRPr lang="et-EE" b="1" dirty="0" smtClean="0"/>
          </a:p>
          <a:p>
            <a:pPr marL="0" indent="0" hangingPunct="1">
              <a:lnSpc>
                <a:spcPct val="120000"/>
              </a:lnSpc>
              <a:buNone/>
            </a:pPr>
            <a:r>
              <a:rPr lang="et-EE" dirty="0" err="1">
                <a:hlinkClick r:id="rId5"/>
              </a:rPr>
              <a:t>https</a:t>
            </a:r>
            <a:r>
              <a:rPr lang="et-EE" dirty="0">
                <a:hlinkClick r:id="rId5"/>
              </a:rPr>
              <a:t>://</a:t>
            </a:r>
            <a:r>
              <a:rPr lang="et-EE" dirty="0" err="1" smtClean="0">
                <a:hlinkClick r:id="rId5"/>
              </a:rPr>
              <a:t>www.err.ee</a:t>
            </a:r>
            <a:r>
              <a:rPr lang="et-EE" dirty="0" smtClean="0">
                <a:hlinkClick r:id="rId5"/>
              </a:rPr>
              <a:t>/1609474528/moldova-julgeolekujuht-venemaa-eraldas-meie-euroopa-kursi-vaaramiseks-100-miljonit-eurot</a:t>
            </a:r>
            <a:r>
              <a:rPr lang="et-EE" dirty="0" smtClean="0"/>
              <a:t> </a:t>
            </a:r>
            <a:endParaRPr lang="et-EE" dirty="0"/>
          </a:p>
        </p:txBody>
      </p:sp>
    </p:spTree>
    <p:extLst>
      <p:ext uri="{BB962C8B-B14F-4D97-AF65-F5344CB8AC3E}">
        <p14:creationId xmlns:p14="http://schemas.microsoft.com/office/powerpoint/2010/main" val="46182339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Text Placeholder 2"/>
          <p:cNvSpPr>
            <a:spLocks noGrp="1"/>
          </p:cNvSpPr>
          <p:nvPr>
            <p:ph type="body" idx="1"/>
          </p:nvPr>
        </p:nvSpPr>
        <p:spPr>
          <a:xfrm>
            <a:off x="403761" y="5082641"/>
            <a:ext cx="11293434" cy="1094321"/>
          </a:xfrm>
        </p:spPr>
        <p:txBody>
          <a:bodyPr>
            <a:normAutofit fontScale="85000" lnSpcReduction="10000"/>
          </a:bodyPr>
          <a:lstStyle/>
          <a:p>
            <a:pPr marL="0" indent="0">
              <a:lnSpc>
                <a:spcPct val="120000"/>
              </a:lnSpc>
              <a:buNone/>
            </a:pPr>
            <a:r>
              <a:rPr lang="et-EE" dirty="0" smtClean="0"/>
              <a:t>Kaitsepolitsei </a:t>
            </a:r>
            <a:r>
              <a:rPr lang="et-EE" dirty="0"/>
              <a:t>peadirektor Margo </a:t>
            </a:r>
            <a:r>
              <a:rPr lang="et-EE" dirty="0" err="1"/>
              <a:t>Palloson</a:t>
            </a:r>
            <a:r>
              <a:rPr lang="fi-FI" b="1" dirty="0" smtClean="0"/>
              <a:t>: </a:t>
            </a:r>
            <a:r>
              <a:rPr lang="fi-FI" b="1" dirty="0"/>
              <a:t>Venemaa mõjutustegevus on muutunud füüsilisemaks ja </a:t>
            </a:r>
            <a:r>
              <a:rPr lang="fi-FI" b="1" dirty="0" smtClean="0"/>
              <a:t>brutaalsemaks</a:t>
            </a:r>
            <a:r>
              <a:rPr lang="et-EE" b="1" dirty="0"/>
              <a:t> </a:t>
            </a:r>
            <a:r>
              <a:rPr lang="et-EE" b="1" dirty="0" smtClean="0"/>
              <a:t>(</a:t>
            </a:r>
            <a:r>
              <a:rPr lang="et-EE" dirty="0" smtClean="0"/>
              <a:t>12.04.2024)</a:t>
            </a:r>
            <a:endParaRPr lang="et-EE" b="1" dirty="0"/>
          </a:p>
          <a:p>
            <a:pPr marL="0" indent="0">
              <a:lnSpc>
                <a:spcPct val="120000"/>
              </a:lnSpc>
              <a:buNone/>
            </a:pPr>
            <a:r>
              <a:rPr lang="et-EE" dirty="0" err="1" smtClean="0">
                <a:hlinkClick r:id="rId3"/>
              </a:rPr>
              <a:t>https</a:t>
            </a:r>
            <a:r>
              <a:rPr lang="et-EE" dirty="0">
                <a:hlinkClick r:id="rId3"/>
              </a:rPr>
              <a:t>://</a:t>
            </a:r>
            <a:r>
              <a:rPr lang="et-EE" dirty="0" err="1" smtClean="0">
                <a:hlinkClick r:id="rId3"/>
              </a:rPr>
              <a:t>www.err.ee</a:t>
            </a:r>
            <a:r>
              <a:rPr lang="et-EE" dirty="0" smtClean="0">
                <a:hlinkClick r:id="rId3"/>
              </a:rPr>
              <a:t>/1609311408/palloson-venemaa-mojutustegevus-on-muutunud-fuusilisemaks-ja-brutaalsemaks</a:t>
            </a:r>
            <a:r>
              <a:rPr lang="et-EE" dirty="0" smtClean="0"/>
              <a:t> </a:t>
            </a:r>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7</a:t>
            </a:fld>
            <a:endParaRPr lang="et-EE"/>
          </a:p>
        </p:txBody>
      </p:sp>
      <p:pic>
        <p:nvPicPr>
          <p:cNvPr id="5" name="Picture 4"/>
          <p:cNvPicPr>
            <a:picLocks noChangeAspect="1"/>
          </p:cNvPicPr>
          <p:nvPr/>
        </p:nvPicPr>
        <p:blipFill>
          <a:blip r:embed="rId4"/>
          <a:stretch>
            <a:fillRect/>
          </a:stretch>
        </p:blipFill>
        <p:spPr>
          <a:xfrm>
            <a:off x="1710839" y="669625"/>
            <a:ext cx="8798028" cy="4233254"/>
          </a:xfrm>
          <a:prstGeom prst="rect">
            <a:avLst/>
          </a:prstGeom>
          <a:ln w="38100">
            <a:solidFill>
              <a:srgbClr val="FF0000"/>
            </a:solidFill>
          </a:ln>
        </p:spPr>
      </p:pic>
      <p:cxnSp>
        <p:nvCxnSpPr>
          <p:cNvPr id="9" name="Straight Connector 8"/>
          <p:cNvCxnSpPr/>
          <p:nvPr/>
        </p:nvCxnSpPr>
        <p:spPr>
          <a:xfrm>
            <a:off x="4275117" y="1793174"/>
            <a:ext cx="6020789" cy="0"/>
          </a:xfrm>
          <a:prstGeom prst="line">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1" name="Straight Connector 10"/>
          <p:cNvCxnSpPr/>
          <p:nvPr/>
        </p:nvCxnSpPr>
        <p:spPr>
          <a:xfrm flipV="1">
            <a:off x="1975555" y="2149434"/>
            <a:ext cx="8177848" cy="23751"/>
          </a:xfrm>
          <a:prstGeom prst="line">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12"/>
          <p:cNvCxnSpPr/>
          <p:nvPr/>
        </p:nvCxnSpPr>
        <p:spPr>
          <a:xfrm>
            <a:off x="1710839" y="2481943"/>
            <a:ext cx="4689961" cy="0"/>
          </a:xfrm>
          <a:prstGeom prst="line">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8542695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venemaa peamised jutupunktid?</a:t>
            </a:r>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8</a:t>
            </a:fld>
            <a:endParaRPr lang="et-EE"/>
          </a:p>
        </p:txBody>
      </p:sp>
      <p:pic>
        <p:nvPicPr>
          <p:cNvPr id="7" name="Picture 6"/>
          <p:cNvPicPr>
            <a:picLocks noChangeAspect="1"/>
          </p:cNvPicPr>
          <p:nvPr/>
        </p:nvPicPr>
        <p:blipFill>
          <a:blip r:embed="rId3"/>
          <a:stretch>
            <a:fillRect/>
          </a:stretch>
        </p:blipFill>
        <p:spPr>
          <a:xfrm>
            <a:off x="8404247" y="1365661"/>
            <a:ext cx="3787753" cy="4822621"/>
          </a:xfrm>
          <a:prstGeom prst="rect">
            <a:avLst/>
          </a:prstGeom>
        </p:spPr>
      </p:pic>
      <p:sp>
        <p:nvSpPr>
          <p:cNvPr id="5" name="Text Placeholder 2"/>
          <p:cNvSpPr txBox="1">
            <a:spLocks/>
          </p:cNvSpPr>
          <p:nvPr/>
        </p:nvSpPr>
        <p:spPr>
          <a:xfrm>
            <a:off x="162854" y="1509930"/>
            <a:ext cx="7805490" cy="333087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228600" marR="0" indent="-228600"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1pPr>
            <a:lvl2pPr marL="711200" marR="0" indent="-254000"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2pPr>
            <a:lvl3pPr marL="1200150" marR="0" indent="-285750"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3pPr>
            <a:lvl4pPr marL="1698171" marR="0" indent="-326571"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4pPr>
            <a:lvl5pPr marL="2155371" marR="0" indent="-326571" algn="l" defTabSz="914400" rtl="0" latinLnBrk="0">
              <a:lnSpc>
                <a:spcPts val="2500"/>
              </a:lnSpc>
              <a:spcBef>
                <a:spcPts val="1200"/>
              </a:spcBef>
              <a:spcAft>
                <a:spcPts val="0"/>
              </a:spcAft>
              <a:buClrTx/>
              <a:buSzPct val="100000"/>
              <a:buFont typeface="Arial"/>
              <a:buChar char="•"/>
              <a:tabLst/>
              <a:defRPr sz="2000" b="0" i="0" u="none" strike="noStrike" cap="none" spc="0" baseline="0">
                <a:ln>
                  <a:noFill/>
                </a:ln>
                <a:solidFill>
                  <a:srgbClr val="000000"/>
                </a:solidFill>
                <a:uFillTx/>
                <a:latin typeface="Roboto"/>
                <a:ea typeface="Roboto"/>
                <a:cs typeface="Roboto"/>
                <a:sym typeface="Robot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9pPr>
          </a:lstStyle>
          <a:p>
            <a:pPr hangingPunct="1">
              <a:lnSpc>
                <a:spcPct val="120000"/>
              </a:lnSpc>
            </a:pPr>
            <a:r>
              <a:rPr lang="et-EE" dirty="0" smtClean="0"/>
              <a:t>Soov näidata </a:t>
            </a:r>
            <a:r>
              <a:rPr lang="et-EE" dirty="0" err="1" smtClean="0"/>
              <a:t>NATO-t</a:t>
            </a:r>
            <a:r>
              <a:rPr lang="et-EE" dirty="0" smtClean="0"/>
              <a:t> (ja Eestit) agressiivsena. Hoopis Venemaa peab end kaitsma, Lääs on russofoobne, valelik, </a:t>
            </a:r>
            <a:r>
              <a:rPr lang="et-EE" dirty="0" err="1" smtClean="0"/>
              <a:t>natsistlik</a:t>
            </a:r>
            <a:endParaRPr lang="et-EE" dirty="0" smtClean="0"/>
          </a:p>
          <a:p>
            <a:pPr hangingPunct="1">
              <a:lnSpc>
                <a:spcPct val="120000"/>
              </a:lnSpc>
            </a:pPr>
            <a:r>
              <a:rPr lang="et-EE" dirty="0" smtClean="0"/>
              <a:t>Eesti kirjutab ajalugu ümber (metsavendlus, Tallinna „vabastamine“), </a:t>
            </a:r>
          </a:p>
          <a:p>
            <a:pPr hangingPunct="1">
              <a:lnSpc>
                <a:spcPct val="120000"/>
              </a:lnSpc>
            </a:pPr>
            <a:r>
              <a:rPr lang="et-EE" dirty="0" smtClean="0"/>
              <a:t>NATO ja liitlaste naeruvääristamine, Eesti kaitsevõime puudumine</a:t>
            </a:r>
          </a:p>
          <a:p>
            <a:pPr hangingPunct="1">
              <a:lnSpc>
                <a:spcPct val="120000"/>
              </a:lnSpc>
            </a:pPr>
            <a:r>
              <a:rPr lang="et-EE" dirty="0" smtClean="0"/>
              <a:t>Rahulolematus, inimõiguste rikkumine</a:t>
            </a:r>
            <a:endParaRPr lang="et-EE" dirty="0"/>
          </a:p>
        </p:txBody>
      </p:sp>
      <p:pic>
        <p:nvPicPr>
          <p:cNvPr id="6" name="Picture 5"/>
          <p:cNvPicPr>
            <a:picLocks noChangeAspect="1"/>
          </p:cNvPicPr>
          <p:nvPr/>
        </p:nvPicPr>
        <p:blipFill>
          <a:blip r:embed="rId4"/>
          <a:stretch>
            <a:fillRect/>
          </a:stretch>
        </p:blipFill>
        <p:spPr>
          <a:xfrm>
            <a:off x="162854" y="4840805"/>
            <a:ext cx="4305300" cy="1885950"/>
          </a:xfrm>
          <a:prstGeom prst="rect">
            <a:avLst/>
          </a:prstGeom>
        </p:spPr>
      </p:pic>
      <p:pic>
        <p:nvPicPr>
          <p:cNvPr id="8" name="Picture 7"/>
          <p:cNvPicPr>
            <a:picLocks noChangeAspect="1"/>
          </p:cNvPicPr>
          <p:nvPr/>
        </p:nvPicPr>
        <p:blipFill>
          <a:blip r:embed="rId5"/>
          <a:stretch>
            <a:fillRect/>
          </a:stretch>
        </p:blipFill>
        <p:spPr>
          <a:xfrm>
            <a:off x="4866749" y="3689584"/>
            <a:ext cx="3101595" cy="3168416"/>
          </a:xfrm>
          <a:prstGeom prst="rect">
            <a:avLst/>
          </a:prstGeom>
        </p:spPr>
      </p:pic>
    </p:spTree>
    <p:extLst>
      <p:ext uri="{BB962C8B-B14F-4D97-AF65-F5344CB8AC3E}">
        <p14:creationId xmlns:p14="http://schemas.microsoft.com/office/powerpoint/2010/main" val="97953297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eesmärk?</a:t>
            </a:r>
            <a:endParaRPr lang="et-EE" dirty="0"/>
          </a:p>
        </p:txBody>
      </p:sp>
      <p:sp>
        <p:nvSpPr>
          <p:cNvPr id="3" name="Text Placeholder 2"/>
          <p:cNvSpPr>
            <a:spLocks noGrp="1"/>
          </p:cNvSpPr>
          <p:nvPr>
            <p:ph type="body" idx="1"/>
          </p:nvPr>
        </p:nvSpPr>
        <p:spPr/>
        <p:txBody>
          <a:bodyPr/>
          <a:lstStyle/>
          <a:p>
            <a:r>
              <a:rPr lang="et-EE" dirty="0" smtClean="0"/>
              <a:t>Ühiskonna lõhestamine</a:t>
            </a:r>
          </a:p>
          <a:p>
            <a:r>
              <a:rPr lang="et-EE" dirty="0" smtClean="0"/>
              <a:t>Kaitsetahte vähendamine, usu vähendamine meie kaitsevõimesse</a:t>
            </a:r>
          </a:p>
          <a:p>
            <a:r>
              <a:rPr lang="et-EE" dirty="0" smtClean="0"/>
              <a:t>Rahvusvahelise toetuse vähendamine</a:t>
            </a:r>
            <a:endParaRPr lang="et-EE" dirty="0"/>
          </a:p>
        </p:txBody>
      </p:sp>
      <p:sp>
        <p:nvSpPr>
          <p:cNvPr id="4" name="Slide Number Placeholder 3"/>
          <p:cNvSpPr>
            <a:spLocks noGrp="1"/>
          </p:cNvSpPr>
          <p:nvPr>
            <p:ph type="sldNum" sz="quarter" idx="2"/>
          </p:nvPr>
        </p:nvSpPr>
        <p:spPr/>
        <p:txBody>
          <a:bodyPr/>
          <a:lstStyle/>
          <a:p>
            <a:fld id="{346653C5-EC02-4997-B083-D1DCA77FC039}" type="slidenum">
              <a:rPr lang="et-EE" smtClean="0"/>
              <a:pPr/>
              <a:t>9</a:t>
            </a:fld>
            <a:endParaRPr lang="et-EE"/>
          </a:p>
        </p:txBody>
      </p:sp>
    </p:spTree>
    <p:extLst>
      <p:ext uri="{BB962C8B-B14F-4D97-AF65-F5344CB8AC3E}">
        <p14:creationId xmlns:p14="http://schemas.microsoft.com/office/powerpoint/2010/main" val="362748636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B200"/>
      </a:accent1>
      <a:accent2>
        <a:srgbClr val="0071CE"/>
      </a:accent2>
      <a:accent3>
        <a:srgbClr val="D9DADB"/>
      </a:accent3>
      <a:accent4>
        <a:srgbClr val="C8102E"/>
      </a:accent4>
      <a:accent5>
        <a:srgbClr val="007953"/>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B200"/>
      </a:accent1>
      <a:accent2>
        <a:srgbClr val="0071CE"/>
      </a:accent2>
      <a:accent3>
        <a:srgbClr val="D9DADB"/>
      </a:accent3>
      <a:accent4>
        <a:srgbClr val="C8102E"/>
      </a:accent4>
      <a:accent5>
        <a:srgbClr val="007953"/>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E892931E473B4C926FA75EE9AA634C" ma:contentTypeVersion="17" ma:contentTypeDescription="Loo uus dokument" ma:contentTypeScope="" ma:versionID="e3520247e78d77c712a35a6f9467ee3c">
  <xsd:schema xmlns:xsd="http://www.w3.org/2001/XMLSchema" xmlns:xs="http://www.w3.org/2001/XMLSchema" xmlns:p="http://schemas.microsoft.com/office/2006/metadata/properties" xmlns:ns2="4b5614c0-5931-4110-98da-bc36711d077b" xmlns:ns3="http://schemas.microsoft.com/sharepoint/v4" targetNamespace="http://schemas.microsoft.com/office/2006/metadata/properties" ma:root="true" ma:fieldsID="55fe501d6bde94ace6851733cf9297e8" ns2:_="" ns3:_="">
    <xsd:import namespace="4b5614c0-5931-4110-98da-bc36711d077b"/>
    <xsd:import namespace="http://schemas.microsoft.com/sharepoint/v4"/>
    <xsd:element name="properties">
      <xsd:complexType>
        <xsd:sequence>
          <xsd:element name="documentManagement">
            <xsd:complexType>
              <xsd:all>
                <xsd:element ref="ns2:Dokumendi_x0020_liik" minOccurs="0"/>
                <xsd:element ref="ns2:Valdkond" minOccurs="0"/>
                <xsd:element ref="ns2:Valdkonna_x0020_m_x00e4_rks_x00f5_nad" minOccurs="0"/>
                <xsd:element ref="ns2:Kehtvus" minOccurs="0"/>
                <xsd:element ref="ns2:Sihtgrupp"/>
                <xsd:element ref="ns2:Skoop" minOccurs="0"/>
                <xsd:element ref="ns2:Viide_x0020_GoPro_x002d_s" minOccurs="0"/>
                <xsd:element ref="ns2:T_x00e4_iendavad_x0020_m_x00e4_rks_x00f5_nad" minOccurs="0"/>
                <xsd:element ref="ns3:IconOverlay" minOccurs="0"/>
                <xsd:element ref="ns2:Kehtestatud" minOccurs="0"/>
                <xsd:element ref="ns2:L_x00fc_hikirjeldus" minOccurs="0"/>
                <xsd:element ref="ns2:IDseo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614c0-5931-4110-98da-bc36711d077b" elementFormDefault="qualified">
    <xsd:import namespace="http://schemas.microsoft.com/office/2006/documentManagement/types"/>
    <xsd:import namespace="http://schemas.microsoft.com/office/infopath/2007/PartnerControls"/>
    <xsd:element name="Dokumendi_x0020_liik" ma:index="2" nillable="true" ma:displayName="Dokumendi liik" ma:format="Dropdown" ma:internalName="Dokumendi_x0020_liik">
      <xsd:simpleType>
        <xsd:restriction base="dms:Choice">
          <xsd:enumeration value="Blankett"/>
          <xsd:enumeration value="Eeskiri"/>
          <xsd:enumeration value="Juhend"/>
          <xsd:enumeration value="Kasutusjuhend"/>
          <xsd:enumeration value="Kiri"/>
          <xsd:enumeration value="Kord"/>
          <xsd:enumeration value="Käskkiri"/>
          <xsd:enumeration value="Koolitusmaterjalid"/>
          <xsd:enumeration value="Leping"/>
          <xsd:enumeration value="Määrus"/>
          <xsd:enumeration value="Otsus"/>
          <xsd:enumeration value="Põhimäärus"/>
          <xsd:enumeration value="Sisemine kiri"/>
          <xsd:enumeration value="Memo"/>
        </xsd:restriction>
      </xsd:simpleType>
    </xsd:element>
    <xsd:element name="Valdkond" ma:index="3" nillable="true" ma:displayName="Valdkond" ma:internalName="Valdkond" ma:requiredMultiChoice="true">
      <xsd:complexType>
        <xsd:complexContent>
          <xsd:extension base="dms:MultiChoice">
            <xsd:sequence>
              <xsd:element name="Value" maxOccurs="unbounded" minOccurs="0" nillable="true">
                <xsd:simpleType>
                  <xsd:restriction base="dms:Choice">
                    <xsd:enumeration value="Üldine"/>
                    <xsd:enumeration value="Info- ja teabehaldus"/>
                    <xsd:enumeration value="Infoturve"/>
                    <xsd:enumeration value="Julgeolek"/>
                    <xsd:enumeration value="Noored Kotkad"/>
                    <xsd:enumeration value="Kinnisvara"/>
                    <xsd:enumeration value="Kodutütred"/>
                    <xsd:enumeration value="Operatiiv"/>
                    <xsd:enumeration value="Personal"/>
                    <xsd:enumeration value="Planeerimine"/>
                    <xsd:enumeration value="Rahandus"/>
                    <xsd:enumeration value="Side ja IT"/>
                    <xsd:enumeration value="Tagala"/>
                    <xsd:enumeration value="Teavitus"/>
                    <xsd:enumeration value="Töökorraldus"/>
                    <xsd:enumeration value="Väljaõpe"/>
                    <xsd:enumeration value="Õigusteenindus"/>
                  </xsd:restriction>
                </xsd:simpleType>
              </xsd:element>
            </xsd:sequence>
          </xsd:extension>
        </xsd:complexContent>
      </xsd:complexType>
    </xsd:element>
    <xsd:element name="Valdkonna_x0020_m_x00e4_rks_x00f5_nad" ma:index="4" nillable="true" ma:displayName="Valdkonna märksõnad" ma:format="Dropdown" ma:internalName="Valdkonna_x0020_m_x00e4_rks_x00f5_nad">
      <xsd:simpleType>
        <xsd:restriction base="dms:Choice">
          <xsd:enumeration value="Andmekaitse"/>
          <xsd:enumeration value="Arhiiv"/>
          <xsd:enumeration value="Arengu- ja hindamisvestlused"/>
          <xsd:enumeration value="Asjaajamine"/>
          <xsd:enumeration value="Doktriinid"/>
          <xsd:enumeration value="Erialaväljaõpe"/>
          <xsd:enumeration value="Ergutused ja teenetemärgid"/>
          <xsd:enumeration value="GoPro"/>
          <xsd:enumeration value="Hankelepingud"/>
          <xsd:enumeration value="Hüvitised"/>
          <xsd:enumeration value="Infoturve"/>
          <xsd:enumeration value="Infoalane töökorraldus"/>
          <xsd:enumeration value="IT kasutajale"/>
          <xsd:enumeration value="Kinnisvara"/>
          <xsd:enumeration value="KL peastaap"/>
          <xsd:enumeration value="Lasketiirud ja harjutusväljad"/>
          <xsd:enumeration value="Liikmeskond"/>
          <xsd:enumeration value="Lähetused, koolitused"/>
          <xsd:enumeration value="Lühendid"/>
          <xsd:enumeration value="Materjaliarvestus"/>
          <xsd:enumeration value="Meditsiin"/>
          <xsd:enumeration value="Mittesõjaväeline väljaõpe"/>
          <xsd:enumeration value=".Muu"/>
          <xsd:enumeration value="Ohutus"/>
          <xsd:enumeration value="Põhimäärused"/>
          <xsd:enumeration value="Religioosne tegevus"/>
          <xsd:enumeration value="Relvastus"/>
          <xsd:enumeration value="Riigikaitseõpetus"/>
          <xsd:enumeration value="Riigisaladuse käitlemine, load"/>
          <xsd:enumeration value="Sharepoint"/>
          <xsd:enumeration value="Side"/>
          <xsd:enumeration value="Siseveeb"/>
          <xsd:enumeration value="Sõjaväeline väljaõpe"/>
          <xsd:enumeration value="SVÕ Erialaväljaõpe"/>
          <xsd:enumeration value="Teatamiskohustus reisimisel"/>
          <xsd:enumeration value="Tegevteenistus, reserv"/>
          <xsd:enumeration value="Transport"/>
          <xsd:enumeration value="Tööohutus, töötervishoid"/>
          <xsd:enumeration value="Töötamine Kaitseliidus"/>
          <xsd:enumeration value="Uuele teenistujale"/>
          <xsd:enumeration value="Uuringud"/>
          <xsd:enumeration value="Varustus"/>
          <xsd:enumeration value="Õpituvastused"/>
          <xsd:enumeration value="."/>
        </xsd:restriction>
      </xsd:simpleType>
    </xsd:element>
    <xsd:element name="Kehtvus" ma:index="5" nillable="true" ma:displayName="Kehtivus" ma:default="Jah" ma:format="Dropdown" ma:internalName="Kehtvus">
      <xsd:simpleType>
        <xsd:restriction base="dms:Choice">
          <xsd:enumeration value="Jah"/>
          <xsd:enumeration value="Ei"/>
        </xsd:restriction>
      </xsd:simpleType>
    </xsd:element>
    <xsd:element name="Sihtgrupp" ma:index="6" ma:displayName="Sihtgrupp" ma:format="Dropdown" ma:internalName="Sihtgrupp" ma:readOnly="false">
      <xsd:simpleType>
        <xsd:restriction base="dms:Choice">
          <xsd:enumeration value="Teenistujad"/>
          <xsd:enumeration value="Tegevväelased"/>
          <xsd:enumeration value="Vabatahtlikud"/>
          <xsd:enumeration value="Teenistujad ja vabatahtlikud"/>
        </xsd:restriction>
      </xsd:simpleType>
    </xsd:element>
    <xsd:element name="Skoop" ma:index="7" nillable="true" ma:displayName="Skoop" ma:format="Dropdown" ma:internalName="Skoop">
      <xsd:simpleType>
        <xsd:restriction base="dms:Choice">
          <xsd:enumeration value="KMIN VA"/>
          <xsd:enumeration value="KV ja KL"/>
          <xsd:enumeration value="KL ülene"/>
          <xsd:enumeration value="KLPS"/>
          <xsd:enumeration value="Rahvusvahelised"/>
        </xsd:restriction>
      </xsd:simpleType>
    </xsd:element>
    <xsd:element name="Viide_x0020_GoPro_x002d_s" ma:index="8" nillable="true" ma:displayName="Viide GoPro-s" ma:description="Dokumendi number (selle puudumisel asja number)" ma:internalName="Viide_x0020_GoPro_x002d_s">
      <xsd:simpleType>
        <xsd:restriction base="dms:Text">
          <xsd:maxLength value="255"/>
        </xsd:restriction>
      </xsd:simpleType>
    </xsd:element>
    <xsd:element name="T_x00e4_iendavad_x0020_m_x00e4_rks_x00f5_nad" ma:index="9" nillable="true" ma:displayName="Täiendavad märksõnad" ma:internalName="T_x00e4_iendavad_x0020_m_x00e4_rks_x00f5_nad">
      <xsd:simpleType>
        <xsd:restriction base="dms:Text">
          <xsd:maxLength value="255"/>
        </xsd:restriction>
      </xsd:simpleType>
    </xsd:element>
    <xsd:element name="Kehtestatud" ma:index="17" nillable="true" ma:displayName="Kehtestatud" ma:format="DateOnly" ma:internalName="Kehtestatud">
      <xsd:simpleType>
        <xsd:restriction base="dms:DateTime"/>
      </xsd:simpleType>
    </xsd:element>
    <xsd:element name="L_x00fc_hikirjeldus" ma:index="18" nillable="true" ma:displayName="Kirjeldus" ma:internalName="L_x00fc_hikirjeldus">
      <xsd:simpleType>
        <xsd:restriction base="dms:Note"/>
      </xsd:simpleType>
    </xsd:element>
    <xsd:element name="IDseos" ma:index="19" nillable="true" ma:displayName="IDseos" ma:default="0" ma:description="Täidab SP seadistaja" ma:internalName="IDseo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utüüp"/>
        <xsd:element ref="dc:title" minOccurs="0" maxOccurs="1"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aldkond xmlns="4b5614c0-5931-4110-98da-bc36711d077b">
      <Value>Töökorraldus</Value>
    </Valdkond>
    <Kehtvus xmlns="4b5614c0-5931-4110-98da-bc36711d077b">Jah</Kehtvus>
    <IconOverlay xmlns="http://schemas.microsoft.com/sharepoint/v4" xsi:nil="true"/>
    <Sihtgrupp xmlns="4b5614c0-5931-4110-98da-bc36711d077b"/>
    <Viide_x0020_GoPro_x002d_s xmlns="4b5614c0-5931-4110-98da-bc36711d077b" xsi:nil="true"/>
    <Dokumendi_x0020_liik xmlns="4b5614c0-5931-4110-98da-bc36711d077b" xsi:nil="true"/>
    <L_x00fc_hikirjeldus xmlns="4b5614c0-5931-4110-98da-bc36711d077b" xsi:nil="true"/>
    <T_x00e4_iendavad_x0020_m_x00e4_rks_x00f5_nad xmlns="4b5614c0-5931-4110-98da-bc36711d077b" xsi:nil="true"/>
    <Kehtestatud xmlns="4b5614c0-5931-4110-98da-bc36711d077b" xsi:nil="true"/>
    <Valdkonna_x0020_m_x00e4_rks_x00f5_nad xmlns="4b5614c0-5931-4110-98da-bc36711d077b" xsi:nil="true"/>
    <Skoop xmlns="4b5614c0-5931-4110-98da-bc36711d077b" xsi:nil="true"/>
    <IDseos xmlns="4b5614c0-5931-4110-98da-bc36711d077b">false</IDseo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FBF207-795D-45B2-936B-C862F7C5C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614c0-5931-4110-98da-bc36711d077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ECBF2B-81FE-44C6-94C1-99E103171E2F}">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4b5614c0-5931-4110-98da-bc36711d077b"/>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D0F0F5E-7A1B-4679-89E7-1915B4A943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26332</TotalTime>
  <Words>714</Words>
  <Application>Microsoft Office PowerPoint</Application>
  <PresentationFormat>Widescreen</PresentationFormat>
  <Paragraphs>82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Kaitseliit Stencil</vt:lpstr>
      <vt:lpstr>Kaitseliit</vt:lpstr>
      <vt:lpstr>Roboto</vt:lpstr>
      <vt:lpstr>Arial</vt:lpstr>
      <vt:lpstr>Calibri</vt:lpstr>
      <vt:lpstr>Office Theme</vt:lpstr>
      <vt:lpstr>ELANIKKONNA KAITSE</vt:lpstr>
      <vt:lpstr>Elanikkonnakaitse põhimõtted</vt:lpstr>
      <vt:lpstr>Riigikaitse</vt:lpstr>
      <vt:lpstr>Laiapindne riigikaitse</vt:lpstr>
      <vt:lpstr>Psühholoogiline kaitse</vt:lpstr>
      <vt:lpstr>PowerPoint Presentation</vt:lpstr>
      <vt:lpstr>PowerPoint Presentation</vt:lpstr>
      <vt:lpstr>Mis on venemaa peamised jutupunktid?</vt:lpstr>
      <vt:lpstr>Mis on eesmärk?</vt:lpstr>
      <vt:lpstr>PowerPoint Presentation</vt:lpstr>
      <vt:lpstr>Kuidas ennast ja kogukonda kaitsta?</vt:lpstr>
      <vt:lpstr>AITÄH!  Eesti eest surmani!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KAITSELIIT  The estonian defenCe league</dc:title>
  <dc:creator>Karmen Vesselov</dc:creator>
  <cp:lastModifiedBy>Karmen Vesselov</cp:lastModifiedBy>
  <cp:revision>100</cp:revision>
  <cp:lastPrinted>2024-09-30T13:12:25Z</cp:lastPrinted>
  <dcterms:modified xsi:type="dcterms:W3CDTF">2024-09-30T13:15:21Z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0x0101005EE892931E473B4C926FA75EE9AA634C</vt:lpwstr>
  </property>
</Properties>
</file>